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Helvetica Neue"/>
      <p:regular r:id="rId47"/>
      <p:bold r:id="rId48"/>
      <p:italic r:id="rId49"/>
      <p:boldItalic r:id="rId50"/>
    </p:embeddedFon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regular.fntdata"/><Relationship Id="rId50" Type="http://schemas.openxmlformats.org/officeDocument/2006/relationships/font" Target="fonts/HelveticaNeue-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5.xml"/><Relationship Id="rId55" Type="http://schemas.openxmlformats.org/officeDocument/2006/relationships/font" Target="fonts/DMSans-regular.fntdata"/><Relationship Id="rId10" Type="http://schemas.openxmlformats.org/officeDocument/2006/relationships/slide" Target="slides/slide4.xml"/><Relationship Id="rId54" Type="http://schemas.openxmlformats.org/officeDocument/2006/relationships/font" Target="fonts/HelveticaNeueLight-boldItalic.fntdata"/><Relationship Id="rId13" Type="http://schemas.openxmlformats.org/officeDocument/2006/relationships/slide" Target="slides/slide7.xml"/><Relationship Id="rId57" Type="http://schemas.openxmlformats.org/officeDocument/2006/relationships/font" Target="fonts/DMSans-italic.fntdata"/><Relationship Id="rId12" Type="http://schemas.openxmlformats.org/officeDocument/2006/relationships/slide" Target="slides/slide6.xml"/><Relationship Id="rId56" Type="http://schemas.openxmlformats.org/officeDocument/2006/relationships/font" Target="fonts/DMSans-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DMSans-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7d6547859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7d6547859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3df6d7631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3df6d763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e3df6d7631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e3df6d763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e3df6d763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e3df6d763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¿Cómo crear encuestas de zoom? Disponible en </a:t>
            </a:r>
            <a:r>
              <a:rPr lang="pt-BR" u="sng">
                <a:solidFill>
                  <a:srgbClr val="83AEFB"/>
                </a:solidFill>
                <a:latin typeface="DM Sans"/>
                <a:ea typeface="DM Sans"/>
                <a:cs typeface="DM Sans"/>
                <a:sym typeface="DM Sans"/>
                <a:hlinkClick r:id="rId2">
                  <a:extLst>
                    <a:ext uri="{A12FA001-AC4F-418D-AE19-62706E023703}">
                      <ahyp:hlinkClr val="tx"/>
                    </a:ext>
                  </a:extLst>
                </a:hlinkClick>
              </a:rPr>
              <a:t>este video.</a:t>
            </a:r>
            <a:endParaRPr b="1">
              <a:solidFill>
                <a:srgbClr val="83AEFB"/>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El docente generará </a:t>
            </a:r>
            <a:r>
              <a:rPr lang="pt-BR" u="sng">
                <a:solidFill>
                  <a:schemeClr val="dk1"/>
                </a:solidFill>
                <a:latin typeface="DM Sans"/>
                <a:ea typeface="DM Sans"/>
                <a:cs typeface="DM Sans"/>
                <a:sym typeface="DM Sans"/>
              </a:rPr>
              <a:t>una encuesta de zoom</a:t>
            </a:r>
            <a:r>
              <a:rPr lang="pt-BR">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e3df6d7631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e3df6d7631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3df6d763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3df6d763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3df6d763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3df6d763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7d6547859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7d6547859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3df6d7631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3df6d7631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7d6547859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7d6547859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3df6d7631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3df6d7631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7d6547859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7d6547859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7d654785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7d654785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3df6d763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3df6d763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e3df6d7631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e3df6d7631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3df6d763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3df6d763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47d6547859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g247d6547859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47d654785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47d6547859_0_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47d6547859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47d6547859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e3df6d763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e3df6d763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e3df6d7631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e3df6d7631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e3df6d7631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e3df6d7631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47d654785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7d654785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e3df6d7631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e3df6d7631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7d6547859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47d6547859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7d6547859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7d6547859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7d654785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47d654785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7d6547859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4" name="Google Shape;404;g247d6547859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7d6547859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7d6547859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7d6547859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7d6547859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47d6547859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47d6547859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47d6547859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47d6547859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553d9969f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553d9969f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47d654785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47d654785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47d6547859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7d6547859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5301979a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5301979a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7d654785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7d654785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47d654785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7d654785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7d65478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7d65478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e3df6d7631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e3df6d7631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2" name="Google Shape;52;p13"/>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_2">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3">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7"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1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1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1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73" name="Google Shape;73;p21"/>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1" name="Shape 81"/>
        <p:cNvGrpSpPr/>
        <p:nvPr/>
      </p:nvGrpSpPr>
      <p:grpSpPr>
        <a:xfrm>
          <a:off x="0" y="0"/>
          <a:ext cx="0" cy="0"/>
          <a:chOff x="0" y="0"/>
          <a:chExt cx="0" cy="0"/>
        </a:xfrm>
      </p:grpSpPr>
      <p:pic>
        <p:nvPicPr>
          <p:cNvPr id="82" name="Google Shape;82;p2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6" Type="http://schemas.openxmlformats.org/officeDocument/2006/relationships/theme" Target="../theme/theme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4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48.png"/><Relationship Id="rId6"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40.png"/><Relationship Id="rId6"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53.png"/><Relationship Id="rId6"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43.png"/><Relationship Id="rId6"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www.youtube.com/watch?v=aa5TJ9OrbO8" TargetMode="External"/><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www.youtube.com/watch?v=48lBrNMxjUQ" TargetMode="External"/><Relationship Id="rId4" Type="http://schemas.openxmlformats.org/officeDocument/2006/relationships/image" Target="../media/image4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60.png"/><Relationship Id="rId6" Type="http://schemas.openxmlformats.org/officeDocument/2006/relationships/image" Target="../media/image56.png"/><Relationship Id="rId7"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65.png"/><Relationship Id="rId5" Type="http://schemas.openxmlformats.org/officeDocument/2006/relationships/image" Target="../media/image6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7.png"/><Relationship Id="rId5" Type="http://schemas.openxmlformats.org/officeDocument/2006/relationships/image" Target="../media/image66.png"/><Relationship Id="rId6"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8.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png"/><Relationship Id="rId5"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4"/>
          <p:cNvSpPr txBox="1"/>
          <p:nvPr/>
        </p:nvSpPr>
        <p:spPr>
          <a:xfrm>
            <a:off x="341250" y="1701150"/>
            <a:ext cx="44991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05" name="Google Shape;105;p34"/>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06" name="Google Shape;106;p34"/>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107" name="Google Shape;107;p34"/>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108" name="Google Shape;108;p34"/>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4"/>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4"/>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4"/>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sp>
        <p:nvSpPr>
          <p:cNvPr id="112" name="Google Shape;112;p34"/>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sp>
        <p:nvSpPr>
          <p:cNvPr id="113" name="Google Shape;113;p34"/>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pic>
        <p:nvPicPr>
          <p:cNvPr id="114" name="Google Shape;114;p34"/>
          <p:cNvPicPr preferRelativeResize="0"/>
          <p:nvPr/>
        </p:nvPicPr>
        <p:blipFill rotWithShape="1">
          <a:blip r:embed="rId4">
            <a:alphaModFix/>
          </a:blip>
          <a:srcRect b="18725" l="7713" r="22673" t="26038"/>
          <a:stretch/>
        </p:blipFill>
        <p:spPr>
          <a:xfrm>
            <a:off x="7186525" y="798850"/>
            <a:ext cx="1069200" cy="969600"/>
          </a:xfrm>
          <a:prstGeom prst="rect">
            <a:avLst/>
          </a:prstGeom>
          <a:noFill/>
          <a:ln>
            <a:noFill/>
          </a:ln>
        </p:spPr>
      </p:pic>
      <p:pic>
        <p:nvPicPr>
          <p:cNvPr id="115" name="Google Shape;115;p34"/>
          <p:cNvPicPr preferRelativeResize="0"/>
          <p:nvPr/>
        </p:nvPicPr>
        <p:blipFill rotWithShape="1">
          <a:blip r:embed="rId5">
            <a:alphaModFix/>
          </a:blip>
          <a:srcRect b="9313" l="0" r="0" t="0"/>
          <a:stretch/>
        </p:blipFill>
        <p:spPr>
          <a:xfrm>
            <a:off x="7186525" y="2015925"/>
            <a:ext cx="1069200" cy="969600"/>
          </a:xfrm>
          <a:prstGeom prst="rect">
            <a:avLst/>
          </a:prstGeom>
          <a:noFill/>
          <a:ln>
            <a:noFill/>
          </a:ln>
        </p:spPr>
      </p:pic>
      <p:pic>
        <p:nvPicPr>
          <p:cNvPr id="116" name="Google Shape;116;p34"/>
          <p:cNvPicPr preferRelativeResize="0"/>
          <p:nvPr/>
        </p:nvPicPr>
        <p:blipFill rotWithShape="1">
          <a:blip r:embed="rId6">
            <a:alphaModFix/>
          </a:blip>
          <a:srcRect b="37122" l="5824" r="28725" t="0"/>
          <a:stretch/>
        </p:blipFill>
        <p:spPr>
          <a:xfrm>
            <a:off x="7186525" y="3232900"/>
            <a:ext cx="1069200" cy="1027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43"/>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43"/>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88" name="Google Shape;188;p4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89" name="Google Shape;189;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190" name="Google Shape;190;p43"/>
          <p:cNvSpPr txBox="1"/>
          <p:nvPr/>
        </p:nvSpPr>
        <p:spPr>
          <a:xfrm>
            <a:off x="457725" y="2290650"/>
            <a:ext cx="4233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ser chamadas várias vezes em diferentes partes do programa;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ou não receber parâmetros de entrada</a:t>
            </a:r>
            <a:r>
              <a:rPr lang="pt-BR" sz="1350">
                <a:solidFill>
                  <a:schemeClr val="dk1"/>
                </a:solidFill>
                <a:latin typeface="DM Sans"/>
                <a:ea typeface="DM Sans"/>
                <a:cs typeface="DM Sans"/>
                <a:sym typeface="DM Sans"/>
              </a:rPr>
              <a:t> que são usados para personalizar a tarefa que a função realiza.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Funções </a:t>
            </a:r>
            <a:r>
              <a:rPr b="1" lang="pt-BR" sz="1350">
                <a:solidFill>
                  <a:schemeClr val="dk1"/>
                </a:solidFill>
                <a:latin typeface="DM Sans"/>
                <a:ea typeface="DM Sans"/>
                <a:cs typeface="DM Sans"/>
                <a:sym typeface="DM Sans"/>
              </a:rPr>
              <a:t>podem ou não retornar valores de saída,</a:t>
            </a:r>
            <a:r>
              <a:rPr lang="pt-BR" sz="1350">
                <a:solidFill>
                  <a:schemeClr val="dk1"/>
                </a:solidFill>
                <a:latin typeface="DM Sans"/>
                <a:ea typeface="DM Sans"/>
                <a:cs typeface="DM Sans"/>
                <a:sym typeface="DM Sans"/>
              </a:rPr>
              <a:t> podendo ser mais de 1.</a:t>
            </a:r>
            <a:endParaRPr b="1">
              <a:solidFill>
                <a:schemeClr val="dk1"/>
              </a:solidFill>
              <a:highlight>
                <a:schemeClr val="accent6"/>
              </a:highlight>
              <a:latin typeface="DM Sans"/>
              <a:ea typeface="DM Sans"/>
              <a:cs typeface="DM Sans"/>
              <a:sym typeface="DM Sans"/>
            </a:endParaRPr>
          </a:p>
        </p:txBody>
      </p:sp>
      <p:pic>
        <p:nvPicPr>
          <p:cNvPr id="191" name="Google Shape;191;p43"/>
          <p:cNvPicPr preferRelativeResize="0"/>
          <p:nvPr/>
        </p:nvPicPr>
        <p:blipFill rotWithShape="1">
          <a:blip r:embed="rId5">
            <a:alphaModFix/>
          </a:blip>
          <a:srcRect b="0" l="0" r="7441" t="0"/>
          <a:stretch/>
        </p:blipFill>
        <p:spPr>
          <a:xfrm>
            <a:off x="6836800" y="467728"/>
            <a:ext cx="1416025" cy="1204147"/>
          </a:xfrm>
          <a:prstGeom prst="rect">
            <a:avLst/>
          </a:prstGeom>
          <a:noFill/>
          <a:ln>
            <a:noFill/>
          </a:ln>
        </p:spPr>
      </p:pic>
      <p:pic>
        <p:nvPicPr>
          <p:cNvPr id="192" name="Google Shape;192;p43"/>
          <p:cNvPicPr preferRelativeResize="0"/>
          <p:nvPr/>
        </p:nvPicPr>
        <p:blipFill rotWithShape="1">
          <a:blip r:embed="rId6">
            <a:alphaModFix/>
          </a:blip>
          <a:srcRect b="0" l="0" r="6323" t="0"/>
          <a:stretch/>
        </p:blipFill>
        <p:spPr>
          <a:xfrm>
            <a:off x="6836800" y="1725795"/>
            <a:ext cx="1416025" cy="1333253"/>
          </a:xfrm>
          <a:prstGeom prst="rect">
            <a:avLst/>
          </a:prstGeom>
          <a:noFill/>
          <a:ln>
            <a:noFill/>
          </a:ln>
        </p:spPr>
      </p:pic>
      <p:pic>
        <p:nvPicPr>
          <p:cNvPr id="193" name="Google Shape;193;p43"/>
          <p:cNvPicPr preferRelativeResize="0"/>
          <p:nvPr/>
        </p:nvPicPr>
        <p:blipFill>
          <a:blip r:embed="rId7">
            <a:alphaModFix/>
          </a:blip>
          <a:stretch>
            <a:fillRect/>
          </a:stretch>
        </p:blipFill>
        <p:spPr>
          <a:xfrm>
            <a:off x="6836800" y="3112976"/>
            <a:ext cx="1316795" cy="143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grpSp>
        <p:nvGrpSpPr>
          <p:cNvPr id="198" name="Google Shape;198;p44"/>
          <p:cNvGrpSpPr/>
          <p:nvPr/>
        </p:nvGrpSpPr>
        <p:grpSpPr>
          <a:xfrm>
            <a:off x="473370" y="619431"/>
            <a:ext cx="738905" cy="738905"/>
            <a:chOff x="575612" y="1950748"/>
            <a:chExt cx="431100" cy="431100"/>
          </a:xfrm>
        </p:grpSpPr>
        <p:sp>
          <p:nvSpPr>
            <p:cNvPr id="199" name="Google Shape;199;p44"/>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44"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01" name="Google Shape;201;p4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02" name="Google Shape;202;p44"/>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a </a:t>
            </a:r>
            <a:r>
              <a:rPr lang="pt-BR" sz="1900">
                <a:solidFill>
                  <a:srgbClr val="B7B7B7"/>
                </a:solidFill>
                <a:latin typeface="DM Sans"/>
                <a:ea typeface="DM Sans"/>
                <a:cs typeface="DM Sans"/>
                <a:sym typeface="DM Sans"/>
              </a:rPr>
              <a:t>saída</a:t>
            </a:r>
            <a:r>
              <a:rPr lang="pt-BR" sz="1900">
                <a:solidFill>
                  <a:srgbClr val="B7B7B7"/>
                </a:solidFill>
                <a:latin typeface="DM Sans"/>
                <a:ea typeface="DM Sans"/>
                <a:cs typeface="DM Sans"/>
                <a:sym typeface="DM Sans"/>
              </a:rPr>
              <a:t> do programa?</a:t>
            </a:r>
            <a:endParaRPr b="1" sz="1900">
              <a:solidFill>
                <a:srgbClr val="B7B7B7"/>
              </a:solidFill>
              <a:latin typeface="Helvetica Neue"/>
              <a:ea typeface="Helvetica Neue"/>
              <a:cs typeface="Helvetica Neue"/>
              <a:sym typeface="Helvetica Neue"/>
            </a:endParaRPr>
          </a:p>
        </p:txBody>
      </p:sp>
      <p:sp>
        <p:nvSpPr>
          <p:cNvPr id="203" name="Google Shape;203;p44"/>
          <p:cNvSpPr txBox="1"/>
          <p:nvPr/>
        </p:nvSpPr>
        <p:spPr>
          <a:xfrm>
            <a:off x="493163" y="3943350"/>
            <a:ext cx="7169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b="1" sz="20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800">
                <a:solidFill>
                  <a:schemeClr val="lt1"/>
                </a:solidFill>
                <a:latin typeface="DM Sans"/>
                <a:ea typeface="DM Sans"/>
                <a:cs typeface="DM Sans"/>
                <a:sym typeface="DM Sans"/>
              </a:rPr>
              <a:t>Responda pelo chat do Zoom</a:t>
            </a:r>
            <a:endParaRPr sz="1800">
              <a:solidFill>
                <a:schemeClr val="lt1"/>
              </a:solidFill>
              <a:latin typeface="DM Sans"/>
              <a:ea typeface="DM Sans"/>
              <a:cs typeface="DM Sans"/>
              <a:sym typeface="DM Sans"/>
            </a:endParaRPr>
          </a:p>
        </p:txBody>
      </p:sp>
      <p:pic>
        <p:nvPicPr>
          <p:cNvPr id="204" name="Google Shape;204;p44"/>
          <p:cNvPicPr preferRelativeResize="0"/>
          <p:nvPr/>
        </p:nvPicPr>
        <p:blipFill rotWithShape="1">
          <a:blip r:embed="rId4">
            <a:alphaModFix/>
          </a:blip>
          <a:srcRect b="30675" l="0" r="0" t="0"/>
          <a:stretch/>
        </p:blipFill>
        <p:spPr>
          <a:xfrm>
            <a:off x="4991928" y="1281225"/>
            <a:ext cx="2823900" cy="311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grpSp>
        <p:nvGrpSpPr>
          <p:cNvPr id="209" name="Google Shape;209;p45"/>
          <p:cNvGrpSpPr/>
          <p:nvPr/>
        </p:nvGrpSpPr>
        <p:grpSpPr>
          <a:xfrm>
            <a:off x="473370" y="619431"/>
            <a:ext cx="738905" cy="738905"/>
            <a:chOff x="575612" y="1950748"/>
            <a:chExt cx="431100" cy="431100"/>
          </a:xfrm>
        </p:grpSpPr>
        <p:sp>
          <p:nvSpPr>
            <p:cNvPr id="210" name="Google Shape;210;p4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4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12" name="Google Shape;212;p4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13" name="Google Shape;213;p45"/>
          <p:cNvSpPr txBox="1"/>
          <p:nvPr/>
        </p:nvSpPr>
        <p:spPr>
          <a:xfrm>
            <a:off x="1445150" y="1281225"/>
            <a:ext cx="7169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900">
                <a:solidFill>
                  <a:srgbClr val="B7B7B7"/>
                </a:solidFill>
                <a:latin typeface="DM Sans"/>
                <a:ea typeface="DM Sans"/>
                <a:cs typeface="DM Sans"/>
                <a:sym typeface="DM Sans"/>
              </a:rPr>
              <a:t>Qual a </a:t>
            </a:r>
            <a:r>
              <a:rPr lang="pt-BR" sz="1900">
                <a:solidFill>
                  <a:srgbClr val="B7B7B7"/>
                </a:solidFill>
                <a:latin typeface="DM Sans"/>
                <a:ea typeface="DM Sans"/>
                <a:cs typeface="DM Sans"/>
                <a:sym typeface="DM Sans"/>
              </a:rPr>
              <a:t>saída</a:t>
            </a:r>
            <a:r>
              <a:rPr lang="pt-BR" sz="1900">
                <a:solidFill>
                  <a:srgbClr val="B7B7B7"/>
                </a:solidFill>
                <a:latin typeface="DM Sans"/>
                <a:ea typeface="DM Sans"/>
                <a:cs typeface="DM Sans"/>
                <a:sym typeface="DM Sans"/>
              </a:rPr>
              <a:t> do programa?</a:t>
            </a:r>
            <a:endParaRPr b="1" sz="1900">
              <a:solidFill>
                <a:srgbClr val="B7B7B7"/>
              </a:solidFill>
              <a:latin typeface="Helvetica Neue"/>
              <a:ea typeface="Helvetica Neue"/>
              <a:cs typeface="Helvetica Neue"/>
              <a:sym typeface="Helvetica Neue"/>
            </a:endParaRPr>
          </a:p>
        </p:txBody>
      </p:sp>
      <p:pic>
        <p:nvPicPr>
          <p:cNvPr id="214" name="Google Shape;214;p45"/>
          <p:cNvPicPr preferRelativeResize="0"/>
          <p:nvPr/>
        </p:nvPicPr>
        <p:blipFill>
          <a:blip r:embed="rId4">
            <a:alphaModFix/>
          </a:blip>
          <a:stretch>
            <a:fillRect/>
          </a:stretch>
        </p:blipFill>
        <p:spPr>
          <a:xfrm>
            <a:off x="5854727" y="1281225"/>
            <a:ext cx="1928650" cy="3067050"/>
          </a:xfrm>
          <a:prstGeom prst="rect">
            <a:avLst/>
          </a:prstGeom>
          <a:noFill/>
          <a:ln>
            <a:noFill/>
          </a:ln>
        </p:spPr>
      </p:pic>
      <p:sp>
        <p:nvSpPr>
          <p:cNvPr id="215" name="Google Shape;215;p45"/>
          <p:cNvSpPr txBox="1"/>
          <p:nvPr/>
        </p:nvSpPr>
        <p:spPr>
          <a:xfrm>
            <a:off x="1484525" y="1877775"/>
            <a:ext cx="42333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lt1"/>
                </a:solidFill>
                <a:latin typeface="DM Sans"/>
                <a:ea typeface="DM Sans"/>
                <a:cs typeface="DM Sans"/>
                <a:sym typeface="DM Sans"/>
              </a:rPr>
              <a:t>Quando uma função é chamada, o fluxo do programa é desviado para 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Os valores passados “casam” com os parâmetros da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Se os parâmetros estiverem em variáveis, os seus conteúdos são copiados para regiões de memória usadas pela função.</a:t>
            </a:r>
            <a:endParaRPr sz="1350">
              <a:solidFill>
                <a:schemeClr val="lt1"/>
              </a:solidFill>
              <a:latin typeface="DM Sans"/>
              <a:ea typeface="DM Sans"/>
              <a:cs typeface="DM Sans"/>
              <a:sym typeface="DM Sans"/>
            </a:endParaRPr>
          </a:p>
          <a:p>
            <a:pPr indent="-314325" lvl="0" marL="457200" rtl="0" algn="l">
              <a:spcBef>
                <a:spcPts val="0"/>
              </a:spcBef>
              <a:spcAft>
                <a:spcPts val="0"/>
              </a:spcAft>
              <a:buClr>
                <a:schemeClr val="lt1"/>
              </a:buClr>
              <a:buSzPts val="1350"/>
              <a:buFont typeface="DM Sans"/>
              <a:buChar char="✓"/>
            </a:pPr>
            <a:r>
              <a:rPr lang="pt-BR" sz="1350">
                <a:solidFill>
                  <a:schemeClr val="lt1"/>
                </a:solidFill>
                <a:latin typeface="DM Sans"/>
                <a:ea typeface="DM Sans"/>
                <a:cs typeface="DM Sans"/>
                <a:sym typeface="DM Sans"/>
              </a:rPr>
              <a:t>Quando a função retorna, o fluxo volta ao chamador.</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
        <p:nvSpPr>
          <p:cNvPr id="216" name="Google Shape;216;p45"/>
          <p:cNvSpPr/>
          <p:nvPr/>
        </p:nvSpPr>
        <p:spPr>
          <a:xfrm>
            <a:off x="5765575" y="3386950"/>
            <a:ext cx="2079000" cy="9912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6"/>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4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23" name="Google Shape;223;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24" name="Google Shape;224;p4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225" name="Google Shape;225;p46"/>
          <p:cNvSpPr txBox="1"/>
          <p:nvPr/>
        </p:nvSpPr>
        <p:spPr>
          <a:xfrm>
            <a:off x="457725" y="2290650"/>
            <a:ext cx="4154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definir valores padrões para os parâmetros de uma função, o que significa que, </a:t>
            </a:r>
            <a:r>
              <a:rPr b="1" lang="pt-BR" sz="1350">
                <a:solidFill>
                  <a:schemeClr val="dk1"/>
                </a:solidFill>
                <a:highlight>
                  <a:srgbClr val="EAFF6A"/>
                </a:highlight>
                <a:latin typeface="DM Sans"/>
                <a:ea typeface="DM Sans"/>
                <a:cs typeface="DM Sans"/>
                <a:sym typeface="DM Sans"/>
              </a:rPr>
              <a:t>se um argumento não for fornecido quando a função for chamada, ele usará o valor padrão definido em vez disso.</a:t>
            </a:r>
            <a:endParaRPr b="1">
              <a:solidFill>
                <a:schemeClr val="dk1"/>
              </a:solidFill>
              <a:highlight>
                <a:srgbClr val="EAFF6A"/>
              </a:highlight>
              <a:latin typeface="DM Sans"/>
              <a:ea typeface="DM Sans"/>
              <a:cs typeface="DM Sans"/>
              <a:sym typeface="DM Sans"/>
            </a:endParaRPr>
          </a:p>
        </p:txBody>
      </p:sp>
      <p:pic>
        <p:nvPicPr>
          <p:cNvPr id="226" name="Google Shape;226;p46"/>
          <p:cNvPicPr preferRelativeResize="0"/>
          <p:nvPr/>
        </p:nvPicPr>
        <p:blipFill>
          <a:blip r:embed="rId5">
            <a:alphaModFix/>
          </a:blip>
          <a:stretch>
            <a:fillRect/>
          </a:stretch>
        </p:blipFill>
        <p:spPr>
          <a:xfrm>
            <a:off x="6003148" y="1574375"/>
            <a:ext cx="2766701" cy="20961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7"/>
          <p:cNvSpPr txBox="1"/>
          <p:nvPr>
            <p:ph idx="4294967295" type="title"/>
          </p:nvPr>
        </p:nvSpPr>
        <p:spPr>
          <a:xfrm>
            <a:off x="687200" y="490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Por que usar funções?</a:t>
            </a:r>
            <a:endParaRPr b="1" sz="4000">
              <a:latin typeface="DM Sans"/>
              <a:ea typeface="DM Sans"/>
              <a:cs typeface="DM Sans"/>
              <a:sym typeface="DM Sans"/>
            </a:endParaRPr>
          </a:p>
        </p:txBody>
      </p:sp>
      <p:sp>
        <p:nvSpPr>
          <p:cNvPr id="232" name="Google Shape;232;p47"/>
          <p:cNvSpPr txBox="1"/>
          <p:nvPr>
            <p:ph idx="4294967295" type="body"/>
          </p:nvPr>
        </p:nvSpPr>
        <p:spPr>
          <a:xfrm>
            <a:off x="687200" y="1429725"/>
            <a:ext cx="5382900" cy="3416400"/>
          </a:xfrm>
          <a:prstGeom prst="rect">
            <a:avLst/>
          </a:prstGeom>
        </p:spPr>
        <p:txBody>
          <a:bodyPr anchorCtr="0" anchor="t" bIns="91425" lIns="91425" spcFirstLastPara="1" rIns="91425" wrap="square" tIns="91425">
            <a:normAutofit fontScale="92500"/>
          </a:bodyPr>
          <a:lstStyle/>
          <a:p>
            <a:pPr indent="-307895" lvl="0" marL="457200" rtl="0" algn="l">
              <a:spcBef>
                <a:spcPts val="0"/>
              </a:spcBef>
              <a:spcAft>
                <a:spcPts val="0"/>
              </a:spcAft>
              <a:buClr>
                <a:schemeClr val="dk1"/>
              </a:buClr>
              <a:buSzPct val="100000"/>
              <a:buFont typeface="DM Sans"/>
              <a:buChar char="✓"/>
            </a:pPr>
            <a:r>
              <a:rPr b="1" lang="pt-BR" sz="1350">
                <a:solidFill>
                  <a:schemeClr val="dk1"/>
                </a:solidFill>
                <a:latin typeface="DM Sans"/>
                <a:ea typeface="DM Sans"/>
                <a:cs typeface="DM Sans"/>
                <a:sym typeface="DM Sans"/>
              </a:rPr>
              <a:t>Evitar que os blocos de programa fiquem grandes demais.</a:t>
            </a:r>
            <a:endParaRPr b="1"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ct val="81481"/>
              <a:buFont typeface="Arial"/>
              <a:buNone/>
            </a:pPr>
            <a:r>
              <a:rPr lang="pt-BR" sz="1350">
                <a:solidFill>
                  <a:schemeClr val="dk1"/>
                </a:solidFill>
                <a:latin typeface="DM Sans"/>
                <a:ea typeface="DM Sans"/>
                <a:cs typeface="DM Sans"/>
                <a:sym typeface="DM Sans"/>
              </a:rPr>
              <a:t>Isto os torna difíceis de ler, entender e corrigir.</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b="1" lang="pt-BR" sz="1350">
                <a:solidFill>
                  <a:schemeClr val="dk1"/>
                </a:solidFill>
                <a:latin typeface="DM Sans"/>
                <a:ea typeface="DM Sans"/>
                <a:cs typeface="DM Sans"/>
                <a:sym typeface="DM Sans"/>
              </a:rPr>
              <a:t>Separar o programa em partes que possam ser logicamente compreendidas de forma isolada.</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As partes podem até mesmo ser escritas por pessoas diferentes.</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P</a:t>
            </a:r>
            <a:r>
              <a:rPr b="1" lang="pt-BR" sz="1350">
                <a:solidFill>
                  <a:schemeClr val="dk1"/>
                </a:solidFill>
                <a:latin typeface="DM Sans"/>
                <a:ea typeface="DM Sans"/>
                <a:cs typeface="DM Sans"/>
                <a:sym typeface="DM Sans"/>
              </a:rPr>
              <a:t>ermitir o reaproveitamento de código já escrito.</a:t>
            </a:r>
            <a:endParaRPr b="1"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ct val="81481"/>
              <a:buFont typeface="Arial"/>
              <a:buNone/>
            </a:pPr>
            <a:r>
              <a:rPr lang="pt-BR" sz="1350">
                <a:solidFill>
                  <a:schemeClr val="dk1"/>
                </a:solidFill>
                <a:latin typeface="DM Sans"/>
                <a:ea typeface="DM Sans"/>
                <a:cs typeface="DM Sans"/>
                <a:sym typeface="DM Sans"/>
              </a:rPr>
              <a:t>Seja por você ou por outros programadores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07895" lvl="0" marL="457200" rtl="0" algn="l">
              <a:spcBef>
                <a:spcPts val="1200"/>
              </a:spcBef>
              <a:spcAft>
                <a:spcPts val="0"/>
              </a:spcAft>
              <a:buClr>
                <a:schemeClr val="dk1"/>
              </a:buClr>
              <a:buSzPct val="100000"/>
              <a:buFont typeface="DM Sans"/>
              <a:buChar char="✓"/>
            </a:pP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Evitar que o programa tenha vários trechos muito parecidos.</a:t>
            </a:r>
            <a:endParaRPr b="1" sz="1350">
              <a:solidFill>
                <a:schemeClr val="dk1"/>
              </a:solidFill>
              <a:latin typeface="DM Sans"/>
              <a:ea typeface="DM Sans"/>
              <a:cs typeface="DM Sans"/>
              <a:sym typeface="DM Sans"/>
            </a:endParaRPr>
          </a:p>
          <a:p>
            <a:pPr indent="0" lvl="0" marL="0" rtl="0" algn="l">
              <a:spcBef>
                <a:spcPts val="1200"/>
              </a:spcBef>
              <a:spcAft>
                <a:spcPts val="1200"/>
              </a:spcAft>
              <a:buClr>
                <a:schemeClr val="dk1"/>
              </a:buClr>
              <a:buSzPct val="81481"/>
              <a:buFont typeface="Arial"/>
              <a:buNone/>
            </a:pPr>
            <a:r>
              <a:rPr lang="pt-BR" sz="1350">
                <a:solidFill>
                  <a:schemeClr val="dk1"/>
                </a:solidFill>
                <a:latin typeface="DM Sans"/>
                <a:ea typeface="DM Sans"/>
                <a:cs typeface="DM Sans"/>
                <a:sym typeface="DM Sans"/>
              </a:rPr>
              <a:t>Isto minimiza erros e facilita alterações e é muito menos trabalhoso.</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Funções</a:t>
            </a:r>
            <a:endParaRPr b="1" sz="3500">
              <a:solidFill>
                <a:schemeClr val="lt1"/>
              </a:solidFill>
              <a:latin typeface="DM Sans"/>
              <a:ea typeface="DM Sans"/>
              <a:cs typeface="DM Sans"/>
              <a:sym typeface="DM Sans"/>
            </a:endParaRPr>
          </a:p>
        </p:txBody>
      </p:sp>
      <p:pic>
        <p:nvPicPr>
          <p:cNvPr id="238" name="Google Shape;238;p48"/>
          <p:cNvPicPr preferRelativeResize="0"/>
          <p:nvPr/>
        </p:nvPicPr>
        <p:blipFill>
          <a:blip r:embed="rId3">
            <a:alphaModFix/>
          </a:blip>
          <a:stretch>
            <a:fillRect/>
          </a:stretch>
        </p:blipFill>
        <p:spPr>
          <a:xfrm>
            <a:off x="2774900" y="1120400"/>
            <a:ext cx="3594199" cy="3614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Lambda</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0"/>
          <p:cNvSpPr/>
          <p:nvPr/>
        </p:nvSpPr>
        <p:spPr>
          <a:xfrm>
            <a:off x="556950" y="1468725"/>
            <a:ext cx="4015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50"/>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50" name="Google Shape;250;p5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51" name="Google Shape;251;p5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Função Lambda</a:t>
            </a:r>
            <a:endParaRPr b="1" sz="4000">
              <a:solidFill>
                <a:schemeClr val="dk1"/>
              </a:solidFill>
              <a:latin typeface="DM Sans"/>
              <a:ea typeface="DM Sans"/>
              <a:cs typeface="DM Sans"/>
              <a:sym typeface="DM Sans"/>
            </a:endParaRPr>
          </a:p>
        </p:txBody>
      </p:sp>
      <p:sp>
        <p:nvSpPr>
          <p:cNvPr id="252" name="Google Shape;252;p50"/>
          <p:cNvSpPr txBox="1"/>
          <p:nvPr/>
        </p:nvSpPr>
        <p:spPr>
          <a:xfrm>
            <a:off x="457725" y="2290650"/>
            <a:ext cx="4154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lambda</a:t>
            </a:r>
            <a:r>
              <a:rPr lang="pt-BR" sz="1350">
                <a:solidFill>
                  <a:schemeClr val="dk1"/>
                </a:solidFill>
                <a:latin typeface="DM Sans"/>
                <a:ea typeface="DM Sans"/>
                <a:cs typeface="DM Sans"/>
                <a:sym typeface="DM Sans"/>
              </a:rPr>
              <a:t> é uma </a:t>
            </a:r>
            <a:r>
              <a:rPr b="1" lang="pt-BR" sz="1350">
                <a:solidFill>
                  <a:schemeClr val="dk1"/>
                </a:solidFill>
                <a:latin typeface="DM Sans"/>
                <a:ea typeface="DM Sans"/>
                <a:cs typeface="DM Sans"/>
                <a:sym typeface="DM Sans"/>
              </a:rPr>
              <a:t>função anônima que pode ser usada para criar funções simples</a:t>
            </a:r>
            <a:r>
              <a:rPr lang="pt-BR" sz="1350">
                <a:solidFill>
                  <a:schemeClr val="dk1"/>
                </a:solidFill>
                <a:latin typeface="DM Sans"/>
                <a:ea typeface="DM Sans"/>
                <a:cs typeface="DM Sans"/>
                <a:sym typeface="DM Sans"/>
              </a:rPr>
              <a:t> e de uma linha sem a necessidade de defini-las com um nome específico.</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2E95D3"/>
                </a:solidFill>
                <a:highlight>
                  <a:schemeClr val="dk1"/>
                </a:highlight>
                <a:latin typeface="DM Sans"/>
                <a:ea typeface="DM Sans"/>
                <a:cs typeface="DM Sans"/>
                <a:sym typeface="DM Sans"/>
              </a:rPr>
              <a:t>lambda</a:t>
            </a:r>
            <a:r>
              <a:rPr lang="pt-BR" sz="1350">
                <a:solidFill>
                  <a:schemeClr val="lt1"/>
                </a:solidFill>
                <a:highlight>
                  <a:schemeClr val="dk1"/>
                </a:highlight>
                <a:latin typeface="DM Sans"/>
                <a:ea typeface="DM Sans"/>
                <a:cs typeface="DM Sans"/>
                <a:sym typeface="DM Sans"/>
              </a:rPr>
              <a:t> argumentos: expressão</a:t>
            </a:r>
            <a:endParaRPr sz="1350">
              <a:solidFill>
                <a:schemeClr val="dk1"/>
              </a:solidFill>
              <a:latin typeface="DM Sans"/>
              <a:ea typeface="DM Sans"/>
              <a:cs typeface="DM Sans"/>
              <a:sym typeface="DM Sans"/>
            </a:endParaRPr>
          </a:p>
        </p:txBody>
      </p:sp>
      <p:pic>
        <p:nvPicPr>
          <p:cNvPr id="253" name="Google Shape;253;p50"/>
          <p:cNvPicPr preferRelativeResize="0"/>
          <p:nvPr/>
        </p:nvPicPr>
        <p:blipFill>
          <a:blip r:embed="rId5">
            <a:alphaModFix/>
          </a:blip>
          <a:stretch>
            <a:fillRect/>
          </a:stretch>
        </p:blipFill>
        <p:spPr>
          <a:xfrm>
            <a:off x="6189095" y="1241875"/>
            <a:ext cx="2612196" cy="1291203"/>
          </a:xfrm>
          <a:prstGeom prst="rect">
            <a:avLst/>
          </a:prstGeom>
          <a:noFill/>
          <a:ln>
            <a:noFill/>
          </a:ln>
        </p:spPr>
      </p:pic>
      <p:pic>
        <p:nvPicPr>
          <p:cNvPr id="254" name="Google Shape;254;p50"/>
          <p:cNvPicPr preferRelativeResize="0"/>
          <p:nvPr/>
        </p:nvPicPr>
        <p:blipFill>
          <a:blip r:embed="rId6">
            <a:alphaModFix/>
          </a:blip>
          <a:stretch>
            <a:fillRect/>
          </a:stretch>
        </p:blipFill>
        <p:spPr>
          <a:xfrm>
            <a:off x="6042925" y="2901860"/>
            <a:ext cx="2904550" cy="113536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Map</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2"/>
          <p:cNvSpPr/>
          <p:nvPr/>
        </p:nvSpPr>
        <p:spPr>
          <a:xfrm>
            <a:off x="556950" y="1468725"/>
            <a:ext cx="31362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5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66" name="Google Shape;266;p5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67" name="Google Shape;267;p5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Função Map</a:t>
            </a:r>
            <a:endParaRPr b="1" sz="4000">
              <a:solidFill>
                <a:schemeClr val="dk1"/>
              </a:solidFill>
              <a:latin typeface="DM Sans"/>
              <a:ea typeface="DM Sans"/>
              <a:cs typeface="DM Sans"/>
              <a:sym typeface="DM Sans"/>
            </a:endParaRPr>
          </a:p>
        </p:txBody>
      </p:sp>
      <p:sp>
        <p:nvSpPr>
          <p:cNvPr id="268" name="Google Shape;268;p52"/>
          <p:cNvSpPr txBox="1"/>
          <p:nvPr/>
        </p:nvSpPr>
        <p:spPr>
          <a:xfrm>
            <a:off x="457725" y="2290650"/>
            <a:ext cx="4154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highlight>
                  <a:schemeClr val="accent6"/>
                </a:highlight>
                <a:latin typeface="DM Sans"/>
                <a:ea typeface="DM Sans"/>
                <a:cs typeface="DM Sans"/>
                <a:sym typeface="DM Sans"/>
              </a:rPr>
              <a:t>map</a:t>
            </a:r>
            <a:r>
              <a:rPr b="1" lang="pt-BR" sz="1350">
                <a:solidFill>
                  <a:schemeClr val="dk1"/>
                </a:solidFill>
                <a:latin typeface="DM Sans"/>
                <a:ea typeface="DM Sans"/>
                <a:cs typeface="DM Sans"/>
                <a:sym typeface="DM Sans"/>
              </a:rPr>
              <a:t> </a:t>
            </a:r>
            <a:r>
              <a:rPr lang="pt-BR" sz="1350">
                <a:solidFill>
                  <a:schemeClr val="dk1"/>
                </a:solidFill>
                <a:latin typeface="DM Sans"/>
                <a:ea typeface="DM Sans"/>
                <a:cs typeface="DM Sans"/>
                <a:sym typeface="DM Sans"/>
              </a:rPr>
              <a:t>é uma</a:t>
            </a:r>
            <a:r>
              <a:rPr b="1" lang="pt-BR" sz="1350">
                <a:solidFill>
                  <a:schemeClr val="dk1"/>
                </a:solidFill>
                <a:latin typeface="DM Sans"/>
                <a:ea typeface="DM Sans"/>
                <a:cs typeface="DM Sans"/>
                <a:sym typeface="DM Sans"/>
              </a:rPr>
              <a:t> função integrada que recebe uma função e um ou mais iteráveis como argumentos, e aplica a função a cada elemento dos iteráveis,</a:t>
            </a:r>
            <a:r>
              <a:rPr lang="pt-BR" sz="1350">
                <a:solidFill>
                  <a:schemeClr val="dk1"/>
                </a:solidFill>
                <a:latin typeface="DM Sans"/>
                <a:ea typeface="DM Sans"/>
                <a:cs typeface="DM Sans"/>
                <a:sym typeface="DM Sans"/>
              </a:rPr>
              <a:t> retornando um iterador que contém os resultados das aplicações.</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rgbClr val="2E95D3"/>
                </a:solidFill>
                <a:highlight>
                  <a:schemeClr val="dk1"/>
                </a:highlight>
                <a:latin typeface="DM Sans"/>
                <a:ea typeface="DM Sans"/>
                <a:cs typeface="DM Sans"/>
                <a:sym typeface="DM Sans"/>
              </a:rPr>
              <a:t>map </a:t>
            </a:r>
            <a:r>
              <a:rPr lang="pt-BR" sz="1350">
                <a:solidFill>
                  <a:schemeClr val="lt1"/>
                </a:solidFill>
                <a:highlight>
                  <a:schemeClr val="dk1"/>
                </a:highlight>
                <a:latin typeface="DM Sans"/>
                <a:ea typeface="DM Sans"/>
                <a:cs typeface="DM Sans"/>
                <a:sym typeface="DM Sans"/>
              </a:rPr>
              <a:t>(função, iterável, iterável)</a:t>
            </a:r>
            <a:endParaRPr sz="1350">
              <a:solidFill>
                <a:schemeClr val="dk1"/>
              </a:solidFill>
              <a:highlight>
                <a:schemeClr val="accent6"/>
              </a:highlight>
              <a:latin typeface="DM Sans"/>
              <a:ea typeface="DM Sans"/>
              <a:cs typeface="DM Sans"/>
              <a:sym typeface="DM Sans"/>
            </a:endParaRPr>
          </a:p>
        </p:txBody>
      </p:sp>
      <p:pic>
        <p:nvPicPr>
          <p:cNvPr id="269" name="Google Shape;269;p52"/>
          <p:cNvPicPr preferRelativeResize="0"/>
          <p:nvPr/>
        </p:nvPicPr>
        <p:blipFill>
          <a:blip r:embed="rId5">
            <a:alphaModFix/>
          </a:blip>
          <a:stretch>
            <a:fillRect/>
          </a:stretch>
        </p:blipFill>
        <p:spPr>
          <a:xfrm>
            <a:off x="6063325" y="2885434"/>
            <a:ext cx="2863750" cy="878792"/>
          </a:xfrm>
          <a:prstGeom prst="rect">
            <a:avLst/>
          </a:prstGeom>
          <a:noFill/>
          <a:ln>
            <a:noFill/>
          </a:ln>
        </p:spPr>
      </p:pic>
      <p:pic>
        <p:nvPicPr>
          <p:cNvPr id="270" name="Google Shape;270;p52"/>
          <p:cNvPicPr preferRelativeResize="0"/>
          <p:nvPr/>
        </p:nvPicPr>
        <p:blipFill>
          <a:blip r:embed="rId6">
            <a:alphaModFix/>
          </a:blip>
          <a:stretch>
            <a:fillRect/>
          </a:stretch>
        </p:blipFill>
        <p:spPr>
          <a:xfrm>
            <a:off x="6274851" y="1526300"/>
            <a:ext cx="2440687" cy="10454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123" name="Google Shape;123;p3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124" name="Google Shape;124;p3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3"/>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4"/>
          <p:cNvSpPr/>
          <p:nvPr/>
        </p:nvSpPr>
        <p:spPr>
          <a:xfrm>
            <a:off x="556950" y="1468725"/>
            <a:ext cx="26967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54"/>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82" name="Google Shape;282;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83" name="Google Shape;283;p5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284" name="Google Shape;284;p54"/>
          <p:cNvSpPr txBox="1"/>
          <p:nvPr/>
        </p:nvSpPr>
        <p:spPr>
          <a:xfrm>
            <a:off x="457725" y="2067950"/>
            <a:ext cx="4154100" cy="27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Trabalhar com datas, horários e deltas é feito por meio do módulo </a:t>
            </a:r>
            <a:r>
              <a:rPr b="1" lang="pt-BR" sz="1350">
                <a:solidFill>
                  <a:schemeClr val="dk1"/>
                </a:solidFill>
                <a:latin typeface="DM Sans"/>
                <a:ea typeface="DM Sans"/>
                <a:cs typeface="DM Sans"/>
                <a:sym typeface="DM Sans"/>
              </a:rPr>
              <a:t>datetime.</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date(ANO, MES, DIA)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today() </a:t>
            </a:r>
            <a:r>
              <a:rPr lang="pt-BR" sz="1350">
                <a:solidFill>
                  <a:schemeClr val="dk1"/>
                </a:solidFill>
                <a:latin typeface="DM Sans"/>
                <a:ea typeface="DM Sans"/>
                <a:cs typeface="DM Sans"/>
                <a:sym typeface="DM Sans"/>
              </a:rPr>
              <a:t>retorna a data atual.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O método </a:t>
            </a:r>
            <a:r>
              <a:rPr b="1" lang="pt-BR" sz="1350">
                <a:solidFill>
                  <a:schemeClr val="dk1"/>
                </a:solidFill>
                <a:latin typeface="DM Sans"/>
                <a:ea typeface="DM Sans"/>
                <a:cs typeface="DM Sans"/>
                <a:sym typeface="DM Sans"/>
              </a:rPr>
              <a:t>now() </a:t>
            </a:r>
            <a:r>
              <a:rPr lang="pt-BR" sz="1350">
                <a:solidFill>
                  <a:schemeClr val="dk1"/>
                </a:solidFill>
                <a:latin typeface="DM Sans"/>
                <a:ea typeface="DM Sans"/>
                <a:cs typeface="DM Sans"/>
                <a:sym typeface="DM Sans"/>
              </a:rPr>
              <a:t>retorna a data com o horário atual.</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sz="1250">
                <a:solidFill>
                  <a:srgbClr val="2E95D3"/>
                </a:solidFill>
                <a:highlight>
                  <a:schemeClr val="dk1"/>
                </a:highlight>
                <a:latin typeface="DM Sans"/>
                <a:ea typeface="DM Sans"/>
                <a:cs typeface="DM Sans"/>
                <a:sym typeface="DM Sans"/>
              </a:rPr>
              <a:t>from</a:t>
            </a:r>
            <a:r>
              <a:rPr lang="pt-BR" sz="1250">
                <a:solidFill>
                  <a:schemeClr val="lt1"/>
                </a:solidFill>
                <a:highlight>
                  <a:schemeClr val="dk1"/>
                </a:highlight>
                <a:latin typeface="DM Sans"/>
                <a:ea typeface="DM Sans"/>
                <a:cs typeface="DM Sans"/>
                <a:sym typeface="DM Sans"/>
              </a:rPr>
              <a:t> datetime </a:t>
            </a:r>
            <a:r>
              <a:rPr lang="pt-BR" sz="1250">
                <a:solidFill>
                  <a:srgbClr val="2E95D3"/>
                </a:solidFill>
                <a:highlight>
                  <a:schemeClr val="dk1"/>
                </a:highlight>
                <a:latin typeface="DM Sans"/>
                <a:ea typeface="DM Sans"/>
                <a:cs typeface="DM Sans"/>
                <a:sym typeface="DM Sans"/>
              </a:rPr>
              <a:t>import</a:t>
            </a:r>
            <a:r>
              <a:rPr lang="pt-BR" sz="1250">
                <a:solidFill>
                  <a:schemeClr val="lt1"/>
                </a:solidFill>
                <a:highlight>
                  <a:schemeClr val="dk1"/>
                </a:highlight>
                <a:latin typeface="DM Sans"/>
                <a:ea typeface="DM Sans"/>
                <a:cs typeface="DM Sans"/>
                <a:sym typeface="DM Sans"/>
              </a:rPr>
              <a:t> date</a:t>
            </a:r>
            <a:endParaRPr sz="1250">
              <a:solidFill>
                <a:schemeClr val="lt1"/>
              </a:solidFill>
              <a:highlight>
                <a:schemeClr val="dk1"/>
              </a:highlight>
              <a:latin typeface="DM Sans"/>
              <a:ea typeface="DM Sans"/>
              <a:cs typeface="DM Sans"/>
              <a:sym typeface="DM Sans"/>
            </a:endParaRPr>
          </a:p>
          <a:p>
            <a:pPr indent="0" lvl="0" marL="0" rtl="0" algn="l">
              <a:spcBef>
                <a:spcPts val="0"/>
              </a:spcBef>
              <a:spcAft>
                <a:spcPts val="0"/>
              </a:spcAft>
              <a:buNone/>
            </a:pPr>
            <a:r>
              <a:rPr lang="pt-BR" sz="1000">
                <a:solidFill>
                  <a:schemeClr val="dk1"/>
                </a:solidFill>
                <a:highlight>
                  <a:srgbClr val="DEFC52"/>
                </a:highlight>
                <a:latin typeface="DM Sans"/>
                <a:ea typeface="DM Sans"/>
                <a:cs typeface="DM Sans"/>
                <a:sym typeface="DM Sans"/>
              </a:rPr>
              <a:t>**É uma importação de um biblioteca, conteúdo da próxima aula😉</a:t>
            </a:r>
            <a:endParaRPr sz="1350">
              <a:solidFill>
                <a:schemeClr val="dk1"/>
              </a:solidFill>
              <a:latin typeface="DM Sans"/>
              <a:ea typeface="DM Sans"/>
              <a:cs typeface="DM Sans"/>
              <a:sym typeface="DM Sans"/>
            </a:endParaRPr>
          </a:p>
        </p:txBody>
      </p:sp>
      <p:pic>
        <p:nvPicPr>
          <p:cNvPr id="285" name="Google Shape;285;p54"/>
          <p:cNvPicPr preferRelativeResize="0"/>
          <p:nvPr/>
        </p:nvPicPr>
        <p:blipFill>
          <a:blip r:embed="rId5">
            <a:alphaModFix/>
          </a:blip>
          <a:stretch>
            <a:fillRect/>
          </a:stretch>
        </p:blipFill>
        <p:spPr>
          <a:xfrm>
            <a:off x="6266338" y="792900"/>
            <a:ext cx="2457700" cy="1385925"/>
          </a:xfrm>
          <a:prstGeom prst="rect">
            <a:avLst/>
          </a:prstGeom>
          <a:noFill/>
          <a:ln>
            <a:noFill/>
          </a:ln>
        </p:spPr>
      </p:pic>
      <p:pic>
        <p:nvPicPr>
          <p:cNvPr id="286" name="Google Shape;286;p54"/>
          <p:cNvPicPr preferRelativeResize="0"/>
          <p:nvPr/>
        </p:nvPicPr>
        <p:blipFill>
          <a:blip r:embed="rId6">
            <a:alphaModFix/>
          </a:blip>
          <a:stretch>
            <a:fillRect/>
          </a:stretch>
        </p:blipFill>
        <p:spPr>
          <a:xfrm>
            <a:off x="6361875" y="2300700"/>
            <a:ext cx="1633675" cy="861900"/>
          </a:xfrm>
          <a:prstGeom prst="rect">
            <a:avLst/>
          </a:prstGeom>
          <a:noFill/>
          <a:ln>
            <a:noFill/>
          </a:ln>
        </p:spPr>
      </p:pic>
      <p:pic>
        <p:nvPicPr>
          <p:cNvPr id="287" name="Google Shape;287;p54"/>
          <p:cNvPicPr preferRelativeResize="0"/>
          <p:nvPr/>
        </p:nvPicPr>
        <p:blipFill>
          <a:blip r:embed="rId7">
            <a:alphaModFix/>
          </a:blip>
          <a:stretch>
            <a:fillRect/>
          </a:stretch>
        </p:blipFill>
        <p:spPr>
          <a:xfrm>
            <a:off x="6361886" y="3284475"/>
            <a:ext cx="2266625" cy="100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5"/>
          <p:cNvSpPr/>
          <p:nvPr/>
        </p:nvSpPr>
        <p:spPr>
          <a:xfrm>
            <a:off x="556950" y="1468725"/>
            <a:ext cx="26466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55"/>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294" name="Google Shape;294;p5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295" name="Google Shape;295;p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296" name="Google Shape;296;p55"/>
          <p:cNvSpPr txBox="1"/>
          <p:nvPr/>
        </p:nvSpPr>
        <p:spPr>
          <a:xfrm>
            <a:off x="457725" y="2067950"/>
            <a:ext cx="41541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formatar uma data em uma string usando o método </a:t>
            </a:r>
            <a:r>
              <a:rPr b="1" lang="pt-BR" sz="1350">
                <a:solidFill>
                  <a:schemeClr val="dk1"/>
                </a:solidFill>
                <a:latin typeface="DM Sans"/>
                <a:ea typeface="DM Sans"/>
                <a:cs typeface="DM Sans"/>
                <a:sym typeface="DM Sans"/>
              </a:rPr>
              <a:t>strftime()</a:t>
            </a:r>
            <a:r>
              <a:rPr lang="pt-BR" sz="1350">
                <a:solidFill>
                  <a:schemeClr val="dk1"/>
                </a:solidFill>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Este método aceita um formato de string como argumento,</a:t>
            </a:r>
            <a:r>
              <a:rPr lang="pt-BR" sz="1350">
                <a:solidFill>
                  <a:schemeClr val="dk1"/>
                </a:solidFill>
                <a:latin typeface="DM Sans"/>
                <a:ea typeface="DM Sans"/>
                <a:cs typeface="DM Sans"/>
                <a:sym typeface="DM Sans"/>
              </a:rPr>
              <a:t> que é usado para especificar o layout da string resultante.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**strptime</a:t>
            </a:r>
            <a:r>
              <a:rPr lang="pt-BR" sz="1350">
                <a:solidFill>
                  <a:schemeClr val="dk1"/>
                </a:solidFill>
                <a:latin typeface="DM Sans"/>
                <a:ea typeface="DM Sans"/>
                <a:cs typeface="DM Sans"/>
                <a:sym typeface="DM Sans"/>
              </a:rPr>
              <a:t>() faz o caminho inverso, de string para o formato de datetime.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p:txBody>
      </p:sp>
      <p:pic>
        <p:nvPicPr>
          <p:cNvPr id="297" name="Google Shape;297;p55"/>
          <p:cNvPicPr preferRelativeResize="0"/>
          <p:nvPr/>
        </p:nvPicPr>
        <p:blipFill>
          <a:blip r:embed="rId5">
            <a:alphaModFix/>
          </a:blip>
          <a:stretch>
            <a:fillRect/>
          </a:stretch>
        </p:blipFill>
        <p:spPr>
          <a:xfrm>
            <a:off x="6013238" y="582355"/>
            <a:ext cx="2948922" cy="1097469"/>
          </a:xfrm>
          <a:prstGeom prst="rect">
            <a:avLst/>
          </a:prstGeom>
          <a:noFill/>
          <a:ln>
            <a:noFill/>
          </a:ln>
        </p:spPr>
      </p:pic>
      <p:pic>
        <p:nvPicPr>
          <p:cNvPr id="298" name="Google Shape;298;p55"/>
          <p:cNvPicPr preferRelativeResize="0"/>
          <p:nvPr/>
        </p:nvPicPr>
        <p:blipFill rotWithShape="1">
          <a:blip r:embed="rId6">
            <a:alphaModFix/>
          </a:blip>
          <a:srcRect b="16729" l="8690" r="8458" t="6565"/>
          <a:stretch/>
        </p:blipFill>
        <p:spPr>
          <a:xfrm>
            <a:off x="6020739" y="1809947"/>
            <a:ext cx="2948924" cy="2676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6"/>
          <p:cNvSpPr/>
          <p:nvPr/>
        </p:nvSpPr>
        <p:spPr>
          <a:xfrm>
            <a:off x="556950" y="1468725"/>
            <a:ext cx="26865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56"/>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05" name="Google Shape;305;p5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06" name="Google Shape;306;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Date/Time</a:t>
            </a:r>
            <a:endParaRPr b="1" sz="4000">
              <a:solidFill>
                <a:schemeClr val="dk1"/>
              </a:solidFill>
              <a:latin typeface="DM Sans"/>
              <a:ea typeface="DM Sans"/>
              <a:cs typeface="DM Sans"/>
              <a:sym typeface="DM Sans"/>
            </a:endParaRPr>
          </a:p>
        </p:txBody>
      </p:sp>
      <p:sp>
        <p:nvSpPr>
          <p:cNvPr id="307" name="Google Shape;307;p56"/>
          <p:cNvSpPr txBox="1"/>
          <p:nvPr/>
        </p:nvSpPr>
        <p:spPr>
          <a:xfrm>
            <a:off x="457725" y="2067950"/>
            <a:ext cx="4154100" cy="26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Podemos calcular a diferença e manipulação entre duas datas usando a classe </a:t>
            </a:r>
            <a:r>
              <a:rPr b="1" lang="pt-BR" sz="1350">
                <a:solidFill>
                  <a:schemeClr val="dk1"/>
                </a:solidFill>
                <a:latin typeface="DM Sans"/>
                <a:ea typeface="DM Sans"/>
                <a:cs typeface="DM Sans"/>
                <a:sym typeface="DM Sans"/>
              </a:rPr>
              <a:t>timedelta</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350">
                <a:solidFill>
                  <a:schemeClr val="dk1"/>
                </a:solidFill>
                <a:latin typeface="DM Sans"/>
                <a:ea typeface="DM Sans"/>
                <a:cs typeface="DM Sans"/>
                <a:sym typeface="DM Sans"/>
              </a:rPr>
              <a:t>Para adicionar ou subtrair anos, meses, dias, horas, minutos, segundos, microssegundos, entre outras unidades você pode usar a classe </a:t>
            </a:r>
            <a:r>
              <a:rPr b="1" lang="pt-BR" sz="1350">
                <a:solidFill>
                  <a:schemeClr val="dk1"/>
                </a:solidFill>
                <a:latin typeface="DM Sans"/>
                <a:ea typeface="DM Sans"/>
                <a:cs typeface="DM Sans"/>
                <a:sym typeface="DM Sans"/>
              </a:rPr>
              <a:t>relativedelta</a:t>
            </a:r>
            <a:r>
              <a:rPr lang="pt-BR" sz="1350">
                <a:solidFill>
                  <a:schemeClr val="dk1"/>
                </a:solidFill>
                <a:latin typeface="DM Sans"/>
                <a:ea typeface="DM Sans"/>
                <a:cs typeface="DM Sans"/>
                <a:sym typeface="DM Sans"/>
              </a:rPr>
              <a:t> do módulo </a:t>
            </a:r>
            <a:r>
              <a:rPr b="1" lang="pt-BR" sz="1350">
                <a:solidFill>
                  <a:schemeClr val="dk1"/>
                </a:solidFill>
                <a:latin typeface="DM Sans"/>
                <a:ea typeface="DM Sans"/>
                <a:cs typeface="DM Sans"/>
                <a:sym typeface="DM Sans"/>
              </a:rPr>
              <a:t>dateuti</a:t>
            </a:r>
            <a:r>
              <a:rPr lang="pt-BR" sz="1350">
                <a:solidFill>
                  <a:schemeClr val="dk1"/>
                </a:solidFill>
                <a:latin typeface="DM Sans"/>
                <a:ea typeface="DM Sans"/>
                <a:cs typeface="DM Sans"/>
                <a:sym typeface="DM Sans"/>
              </a:rPr>
              <a:t>l ou método </a:t>
            </a:r>
            <a:r>
              <a:rPr b="1" lang="pt-BR" sz="1350">
                <a:solidFill>
                  <a:schemeClr val="dk1"/>
                </a:solidFill>
                <a:latin typeface="DM Sans"/>
                <a:ea typeface="DM Sans"/>
                <a:cs typeface="DM Sans"/>
                <a:sym typeface="DM Sans"/>
              </a:rPr>
              <a:t>replace</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pt-BR" sz="1200">
                <a:solidFill>
                  <a:schemeClr val="dk1"/>
                </a:solidFill>
                <a:highlight>
                  <a:schemeClr val="accent6"/>
                </a:highlight>
                <a:latin typeface="DM Sans"/>
                <a:ea typeface="DM Sans"/>
                <a:cs typeface="DM Sans"/>
                <a:sym typeface="DM Sans"/>
              </a:rPr>
              <a:t>** Voltaremos a ver sobre manipulação de datas nas aulas com dataframes 👍.</a:t>
            </a:r>
            <a:endParaRPr sz="1150">
              <a:solidFill>
                <a:schemeClr val="dk1"/>
              </a:solidFill>
              <a:latin typeface="DM Sans"/>
              <a:ea typeface="DM Sans"/>
              <a:cs typeface="DM Sans"/>
              <a:sym typeface="DM Sans"/>
            </a:endParaRPr>
          </a:p>
        </p:txBody>
      </p:sp>
      <p:pic>
        <p:nvPicPr>
          <p:cNvPr id="308" name="Google Shape;308;p56"/>
          <p:cNvPicPr preferRelativeResize="0"/>
          <p:nvPr/>
        </p:nvPicPr>
        <p:blipFill>
          <a:blip r:embed="rId5">
            <a:alphaModFix/>
          </a:blip>
          <a:stretch>
            <a:fillRect/>
          </a:stretch>
        </p:blipFill>
        <p:spPr>
          <a:xfrm>
            <a:off x="6098924" y="1279600"/>
            <a:ext cx="2821274" cy="1403250"/>
          </a:xfrm>
          <a:prstGeom prst="rect">
            <a:avLst/>
          </a:prstGeom>
          <a:noFill/>
          <a:ln>
            <a:noFill/>
          </a:ln>
        </p:spPr>
      </p:pic>
      <p:pic>
        <p:nvPicPr>
          <p:cNvPr id="309" name="Google Shape;309;p56"/>
          <p:cNvPicPr preferRelativeResize="0"/>
          <p:nvPr/>
        </p:nvPicPr>
        <p:blipFill>
          <a:blip r:embed="rId6">
            <a:alphaModFix/>
          </a:blip>
          <a:stretch>
            <a:fillRect/>
          </a:stretch>
        </p:blipFill>
        <p:spPr>
          <a:xfrm>
            <a:off x="5312675" y="2807029"/>
            <a:ext cx="3649475" cy="12948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314" name="Google Shape;314;p57"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315" name="Google Shape;315;p57"/>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16" name="Google Shape;316;p57"/>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0" name="Shape 320"/>
        <p:cNvGrpSpPr/>
        <p:nvPr/>
      </p:nvGrpSpPr>
      <p:grpSpPr>
        <a:xfrm>
          <a:off x="0" y="0"/>
          <a:ext cx="0" cy="0"/>
          <a:chOff x="0" y="0"/>
          <a:chExt cx="0" cy="0"/>
        </a:xfrm>
      </p:grpSpPr>
      <p:sp>
        <p:nvSpPr>
          <p:cNvPr id="321" name="Google Shape;321;p58"/>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322" name="Google Shape;322;p58"/>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323" name="Google Shape;323;p58"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9"/>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Boas práticas de programação</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0"/>
          <p:cNvSpPr txBox="1"/>
          <p:nvPr>
            <p:ph idx="4294967295" type="title"/>
          </p:nvPr>
        </p:nvSpPr>
        <p:spPr>
          <a:xfrm>
            <a:off x="687200" y="490550"/>
            <a:ext cx="59145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sz="4000">
                <a:latin typeface="DM Sans"/>
                <a:ea typeface="DM Sans"/>
                <a:cs typeface="DM Sans"/>
                <a:sym typeface="DM Sans"/>
              </a:rPr>
              <a:t>Boas práticas de programação</a:t>
            </a:r>
            <a:endParaRPr b="1" sz="40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4000">
              <a:latin typeface="DM Sans"/>
              <a:ea typeface="DM Sans"/>
              <a:cs typeface="DM Sans"/>
              <a:sym typeface="DM Sans"/>
            </a:endParaRPr>
          </a:p>
          <a:p>
            <a:pPr indent="0" lvl="0" marL="0" rtl="0" algn="l">
              <a:spcBef>
                <a:spcPts val="0"/>
              </a:spcBef>
              <a:spcAft>
                <a:spcPts val="0"/>
              </a:spcAft>
              <a:buNone/>
            </a:pPr>
            <a:r>
              <a:t/>
            </a:r>
            <a:endParaRPr b="1" sz="4000">
              <a:latin typeface="DM Sans"/>
              <a:ea typeface="DM Sans"/>
              <a:cs typeface="DM Sans"/>
              <a:sym typeface="DM Sans"/>
            </a:endParaRPr>
          </a:p>
        </p:txBody>
      </p:sp>
      <p:sp>
        <p:nvSpPr>
          <p:cNvPr id="334" name="Google Shape;334;p60"/>
          <p:cNvSpPr txBox="1"/>
          <p:nvPr>
            <p:ph idx="4294967295" type="body"/>
          </p:nvPr>
        </p:nvSpPr>
        <p:spPr>
          <a:xfrm>
            <a:off x="687200" y="2090600"/>
            <a:ext cx="53829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Boas práticas de programação são padrões e convenções que os programadores devem seguir para escrever código de qualidade.</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Comentários:</a:t>
            </a:r>
            <a:r>
              <a:rPr lang="pt-BR" sz="1350">
                <a:solidFill>
                  <a:schemeClr val="dk1"/>
                </a:solidFill>
                <a:latin typeface="DM Sans"/>
                <a:ea typeface="DM Sans"/>
                <a:cs typeface="DM Sans"/>
                <a:sym typeface="DM Sans"/>
              </a:rPr>
              <a:t> os comentários são úteis para explicar o que o código está fazendo e como está fazendo. (Lembre-se: Bom Senso e Equilíbrio)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Funções: </a:t>
            </a:r>
            <a:r>
              <a:rPr lang="pt-BR" sz="1350">
                <a:solidFill>
                  <a:schemeClr val="dk1"/>
                </a:solidFill>
                <a:latin typeface="DM Sans"/>
                <a:ea typeface="DM Sans"/>
                <a:cs typeface="DM Sans"/>
                <a:sym typeface="DM Sans"/>
              </a:rPr>
              <a:t>as funções devem ser pequenas e fazer apenas uma coisa</a:t>
            </a:r>
            <a:r>
              <a:rPr b="1" lang="pt-BR" sz="1350">
                <a:solidFill>
                  <a:schemeClr val="dk1"/>
                </a:solidFill>
                <a:latin typeface="DM Sans"/>
                <a:ea typeface="DM Sans"/>
                <a:cs typeface="DM Sans"/>
                <a:sym typeface="DM Sans"/>
              </a:rPr>
              <a:t> (pequenas e simples)</a:t>
            </a:r>
            <a:r>
              <a:rPr lang="pt-BR" sz="1350">
                <a:solidFill>
                  <a:schemeClr val="dk1"/>
                </a:solidFill>
                <a:latin typeface="DM Sans"/>
                <a:ea typeface="DM Sans"/>
                <a:cs typeface="DM Sans"/>
                <a:sym typeface="DM Sans"/>
              </a:rPr>
              <a:t>. Isso torna o código mais fácil de ler, testar e manter.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Utilize funções para evitar </a:t>
            </a:r>
            <a:r>
              <a:rPr b="1" lang="pt-BR" sz="1350">
                <a:solidFill>
                  <a:schemeClr val="dk1"/>
                </a:solidFill>
                <a:latin typeface="DM Sans"/>
                <a:ea typeface="DM Sans"/>
                <a:cs typeface="DM Sans"/>
                <a:sym typeface="DM Sans"/>
              </a:rPr>
              <a:t>duplicidades</a:t>
            </a:r>
            <a:r>
              <a:rPr lang="pt-BR" sz="1350">
                <a:solidFill>
                  <a:schemeClr val="dk1"/>
                </a:solidFill>
                <a:latin typeface="DM Sans"/>
                <a:ea typeface="DM Sans"/>
                <a:cs typeface="DM Sans"/>
                <a:sym typeface="DM Sans"/>
              </a:rPr>
              <a:t>. O código duplicado pode tornar o código mais difícil de manter e atualizar.</a:t>
            </a:r>
            <a:endParaRPr sz="1350">
              <a:solidFill>
                <a:schemeClr val="dk1"/>
              </a:solidFill>
              <a:latin typeface="DM Sans"/>
              <a:ea typeface="DM Sans"/>
              <a:cs typeface="DM Sans"/>
              <a:sym typeface="DM Sans"/>
            </a:endParaRPr>
          </a:p>
          <a:p>
            <a:pPr indent="0" lvl="0" marL="0" rtl="0" algn="l">
              <a:spcBef>
                <a:spcPts val="0"/>
              </a:spcBef>
              <a:spcAft>
                <a:spcPts val="1200"/>
              </a:spcAft>
              <a:buClr>
                <a:schemeClr val="dk1"/>
              </a:buClr>
              <a:buSzPts val="1100"/>
              <a:buFont typeface="Arial"/>
              <a:buNone/>
            </a:pPr>
            <a:r>
              <a:t/>
            </a:r>
            <a:endParaRPr b="1"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61"/>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340" name="Google Shape;340;p6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41" name="Google Shape;341;p61"/>
          <p:cNvSpPr txBox="1"/>
          <p:nvPr/>
        </p:nvSpPr>
        <p:spPr>
          <a:xfrm>
            <a:off x="457725" y="2067950"/>
            <a:ext cx="45207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Controle de versão: </a:t>
            </a:r>
            <a:r>
              <a:rPr lang="pt-BR" sz="1350">
                <a:solidFill>
                  <a:schemeClr val="dk1"/>
                </a:solidFill>
                <a:latin typeface="DM Sans"/>
                <a:ea typeface="DM Sans"/>
                <a:cs typeface="DM Sans"/>
                <a:sym typeface="DM Sans"/>
              </a:rPr>
              <a:t>o controle de versão é importante para gerenciar alterações no código e colaboração em equipe. (Aulas Futuras 😀)</a:t>
            </a:r>
            <a:endParaRPr sz="1350">
              <a:solidFill>
                <a:schemeClr val="dk1"/>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Nomenclatura</a:t>
            </a:r>
            <a:r>
              <a:rPr lang="pt-BR" sz="1350">
                <a:solidFill>
                  <a:schemeClr val="dk1"/>
                </a:solidFill>
                <a:latin typeface="DM Sans"/>
                <a:ea typeface="DM Sans"/>
                <a:cs typeface="DM Sans"/>
                <a:sym typeface="DM Sans"/>
              </a:rPr>
              <a:t>: nomes de variáveis, funções e classes devem seguir uma convenção de nomenclatura consistente e descritiva.</a:t>
            </a:r>
            <a:endParaRPr sz="1350">
              <a:solidFill>
                <a:schemeClr val="dk1"/>
              </a:solidFill>
              <a:latin typeface="DM Sans"/>
              <a:ea typeface="DM Sans"/>
              <a:cs typeface="DM Sans"/>
              <a:sym typeface="DM Sans"/>
            </a:endParaRPr>
          </a:p>
        </p:txBody>
      </p:sp>
      <p:grpSp>
        <p:nvGrpSpPr>
          <p:cNvPr id="342" name="Google Shape;342;p61"/>
          <p:cNvGrpSpPr/>
          <p:nvPr/>
        </p:nvGrpSpPr>
        <p:grpSpPr>
          <a:xfrm>
            <a:off x="6015247" y="1027950"/>
            <a:ext cx="2481143" cy="1455259"/>
            <a:chOff x="1074975" y="3287375"/>
            <a:chExt cx="2966100" cy="1739700"/>
          </a:xfrm>
        </p:grpSpPr>
        <p:pic>
          <p:nvPicPr>
            <p:cNvPr id="343" name="Google Shape;343;p61"/>
            <p:cNvPicPr preferRelativeResize="0"/>
            <p:nvPr/>
          </p:nvPicPr>
          <p:blipFill>
            <a:blip r:embed="rId5">
              <a:alphaModFix/>
            </a:blip>
            <a:stretch>
              <a:fillRect/>
            </a:stretch>
          </p:blipFill>
          <p:spPr>
            <a:xfrm>
              <a:off x="1364925" y="3477175"/>
              <a:ext cx="2550125" cy="1400325"/>
            </a:xfrm>
            <a:prstGeom prst="rect">
              <a:avLst/>
            </a:prstGeom>
            <a:noFill/>
            <a:ln>
              <a:noFill/>
            </a:ln>
          </p:spPr>
        </p:pic>
        <p:cxnSp>
          <p:nvCxnSpPr>
            <p:cNvPr id="344" name="Google Shape;344;p61"/>
            <p:cNvCxnSpPr/>
            <p:nvPr/>
          </p:nvCxnSpPr>
          <p:spPr>
            <a:xfrm>
              <a:off x="1320300" y="3287375"/>
              <a:ext cx="2676300" cy="1739700"/>
            </a:xfrm>
            <a:prstGeom prst="straightConnector1">
              <a:avLst/>
            </a:prstGeom>
            <a:noFill/>
            <a:ln cap="flat" cmpd="sng" w="28575">
              <a:solidFill>
                <a:srgbClr val="FF0000"/>
              </a:solidFill>
              <a:prstDash val="solid"/>
              <a:round/>
              <a:headEnd len="med" w="med" type="none"/>
              <a:tailEnd len="med" w="med" type="none"/>
            </a:ln>
          </p:spPr>
        </p:cxnSp>
        <p:cxnSp>
          <p:nvCxnSpPr>
            <p:cNvPr id="345" name="Google Shape;345;p61"/>
            <p:cNvCxnSpPr/>
            <p:nvPr/>
          </p:nvCxnSpPr>
          <p:spPr>
            <a:xfrm flipH="1" rot="10800000">
              <a:off x="1074975" y="3398950"/>
              <a:ext cx="2966100" cy="1516500"/>
            </a:xfrm>
            <a:prstGeom prst="straightConnector1">
              <a:avLst/>
            </a:prstGeom>
            <a:noFill/>
            <a:ln cap="flat" cmpd="sng" w="28575">
              <a:solidFill>
                <a:srgbClr val="FF0000"/>
              </a:solidFill>
              <a:prstDash val="solid"/>
              <a:round/>
              <a:headEnd len="med" w="med" type="none"/>
              <a:tailEnd len="med" w="med" type="none"/>
            </a:ln>
          </p:spPr>
        </p:cxnSp>
      </p:grpSp>
      <p:pic>
        <p:nvPicPr>
          <p:cNvPr id="346" name="Google Shape;346;p61"/>
          <p:cNvPicPr preferRelativeResize="0"/>
          <p:nvPr/>
        </p:nvPicPr>
        <p:blipFill>
          <a:blip r:embed="rId6">
            <a:alphaModFix/>
          </a:blip>
          <a:stretch>
            <a:fillRect/>
          </a:stretch>
        </p:blipFill>
        <p:spPr>
          <a:xfrm>
            <a:off x="5972975" y="2571750"/>
            <a:ext cx="2924875" cy="1537300"/>
          </a:xfrm>
          <a:prstGeom prst="rect">
            <a:avLst/>
          </a:prstGeom>
          <a:noFill/>
          <a:ln>
            <a:noFill/>
          </a:ln>
        </p:spPr>
      </p:pic>
      <p:sp>
        <p:nvSpPr>
          <p:cNvPr id="347" name="Google Shape;347;p61"/>
          <p:cNvSpPr txBox="1"/>
          <p:nvPr>
            <p:ph idx="4294967295" type="title"/>
          </p:nvPr>
        </p:nvSpPr>
        <p:spPr>
          <a:xfrm>
            <a:off x="687200" y="490550"/>
            <a:ext cx="5914500" cy="13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Boas práticas de programação</a:t>
            </a:r>
            <a:endParaRPr b="1" sz="4000">
              <a:latin typeface="DM Sans"/>
              <a:ea typeface="DM Sans"/>
              <a:cs typeface="DM Sans"/>
              <a:sym typeface="DM Sans"/>
            </a:endParaRPr>
          </a:p>
        </p:txBody>
      </p:sp>
      <p:pic>
        <p:nvPicPr>
          <p:cNvPr id="348" name="Google Shape;348;p61"/>
          <p:cNvPicPr preferRelativeResize="0"/>
          <p:nvPr/>
        </p:nvPicPr>
        <p:blipFill>
          <a:blip r:embed="rId7">
            <a:alphaModFix/>
          </a:blip>
          <a:stretch>
            <a:fillRect/>
          </a:stretch>
        </p:blipFill>
        <p:spPr>
          <a:xfrm>
            <a:off x="4715702" y="2313125"/>
            <a:ext cx="702397" cy="395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2"/>
          <p:cNvSpPr txBox="1"/>
          <p:nvPr/>
        </p:nvSpPr>
        <p:spPr>
          <a:xfrm>
            <a:off x="1168450" y="2073000"/>
            <a:ext cx="6864600" cy="1131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Lembre-se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A prática leva a perfeição</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Fundamentos de programação III</a:t>
            </a:r>
            <a:endParaRPr b="1" sz="4000">
              <a:solidFill>
                <a:srgbClr val="EAFF6A"/>
              </a:solidFill>
              <a:latin typeface="DM Sans"/>
              <a:ea typeface="DM Sans"/>
              <a:cs typeface="DM Sans"/>
              <a:sym typeface="DM Sans"/>
            </a:endParaRPr>
          </a:p>
        </p:txBody>
      </p:sp>
      <p:sp>
        <p:nvSpPr>
          <p:cNvPr id="130" name="Google Shape;130;p3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04.</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63"/>
          <p:cNvGrpSpPr/>
          <p:nvPr/>
        </p:nvGrpSpPr>
        <p:grpSpPr>
          <a:xfrm>
            <a:off x="4202551" y="994261"/>
            <a:ext cx="738900" cy="738974"/>
            <a:chOff x="974706" y="2467173"/>
            <a:chExt cx="738900" cy="738900"/>
          </a:xfrm>
        </p:grpSpPr>
        <p:sp>
          <p:nvSpPr>
            <p:cNvPr id="359" name="Google Shape;359;p63"/>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6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61" name="Google Shape;361;p63"/>
          <p:cNvSpPr txBox="1"/>
          <p:nvPr/>
        </p:nvSpPr>
        <p:spPr>
          <a:xfrm>
            <a:off x="1461300" y="19718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sp>
        <p:nvSpPr>
          <p:cNvPr id="362" name="Google Shape;362;p63"/>
          <p:cNvSpPr txBox="1"/>
          <p:nvPr/>
        </p:nvSpPr>
        <p:spPr>
          <a:xfrm>
            <a:off x="987300" y="361231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999999"/>
                </a:solidFill>
                <a:latin typeface="DM Sans"/>
                <a:ea typeface="DM Sans"/>
                <a:cs typeface="DM Sans"/>
                <a:sym typeface="DM Sans"/>
              </a:rPr>
              <a:t>Duração: 30 minutos</a:t>
            </a:r>
            <a:endParaRPr sz="2000">
              <a:solidFill>
                <a:srgbClr val="999999"/>
              </a:solidFill>
              <a:latin typeface="DM Sans"/>
              <a:ea typeface="DM Sans"/>
              <a:cs typeface="DM Sans"/>
              <a:sym typeface="DM Sans"/>
            </a:endParaRPr>
          </a:p>
        </p:txBody>
      </p:sp>
      <p:sp>
        <p:nvSpPr>
          <p:cNvPr id="363" name="Google Shape;363;p63"/>
          <p:cNvSpPr txBox="1"/>
          <p:nvPr/>
        </p:nvSpPr>
        <p:spPr>
          <a:xfrm>
            <a:off x="1023200" y="3167900"/>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rgbClr val="595959"/>
                </a:solidFill>
                <a:latin typeface="DM Sans"/>
                <a:ea typeface="DM Sans"/>
                <a:cs typeface="DM Sans"/>
                <a:sym typeface="DM Sans"/>
              </a:rPr>
              <a:t>Atividade em sala</a:t>
            </a:r>
            <a:endParaRPr sz="2000">
              <a:solidFill>
                <a:srgbClr val="595959"/>
              </a:solidFill>
              <a:latin typeface="DM Sans"/>
              <a:ea typeface="DM Sans"/>
              <a:cs typeface="DM Sans"/>
              <a:sym typeface="DM Sans"/>
            </a:endParaRPr>
          </a:p>
        </p:txBody>
      </p:sp>
      <p:pic>
        <p:nvPicPr>
          <p:cNvPr id="364" name="Google Shape;364;p63"/>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grpSp>
        <p:nvGrpSpPr>
          <p:cNvPr id="369" name="Google Shape;369;p64"/>
          <p:cNvGrpSpPr/>
          <p:nvPr/>
        </p:nvGrpSpPr>
        <p:grpSpPr>
          <a:xfrm>
            <a:off x="501452" y="483061"/>
            <a:ext cx="401518" cy="401518"/>
            <a:chOff x="974706" y="2467173"/>
            <a:chExt cx="738900" cy="738900"/>
          </a:xfrm>
        </p:grpSpPr>
        <p:sp>
          <p:nvSpPr>
            <p:cNvPr id="370" name="Google Shape;370;p64"/>
            <p:cNvSpPr/>
            <p:nvPr/>
          </p:nvSpPr>
          <p:spPr>
            <a:xfrm>
              <a:off x="974706"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6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72" name="Google Shape;372;p64"/>
          <p:cNvSpPr txBox="1"/>
          <p:nvPr/>
        </p:nvSpPr>
        <p:spPr>
          <a:xfrm>
            <a:off x="501450" y="959625"/>
            <a:ext cx="7767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Momento mão na massa</a:t>
            </a:r>
            <a:endParaRPr b="1" sz="4000">
              <a:solidFill>
                <a:schemeClr val="dk1"/>
              </a:solidFill>
              <a:latin typeface="DM Sans"/>
              <a:ea typeface="DM Sans"/>
              <a:cs typeface="DM Sans"/>
              <a:sym typeface="DM Sans"/>
            </a:endParaRPr>
          </a:p>
        </p:txBody>
      </p:sp>
      <p:pic>
        <p:nvPicPr>
          <p:cNvPr id="373" name="Google Shape;373;p6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74" name="Google Shape;374;p64"/>
          <p:cNvSpPr txBox="1"/>
          <p:nvPr/>
        </p:nvSpPr>
        <p:spPr>
          <a:xfrm>
            <a:off x="501450" y="1758775"/>
            <a:ext cx="3823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da atividade.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2"/>
                </a:solidFill>
                <a:latin typeface="DM Sans"/>
                <a:ea typeface="DM Sans"/>
                <a:cs typeface="DM Sans"/>
                <a:sym typeface="DM Sans"/>
              </a:rPr>
              <a:t>Crie uma função lambda chamada eh_multiplo_dez() que retorna True se um determinado número é múltiplo de 10 e False caso contrário.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a:pPr>
            <a:r>
              <a:rPr lang="pt-BR" sz="1350">
                <a:solidFill>
                  <a:schemeClr val="dk2"/>
                </a:solidFill>
                <a:latin typeface="DM Sans"/>
                <a:ea typeface="DM Sans"/>
                <a:cs typeface="DM Sans"/>
                <a:sym typeface="DM Sans"/>
              </a:rPr>
              <a:t>Converta o programa de cálculo de fatorial da aula anterior para uma função. A função recebe como argumento o n e retorna o fatorial de n.</a:t>
            </a:r>
            <a:endParaRPr sz="1350">
              <a:solidFill>
                <a:schemeClr val="dk2"/>
              </a:solidFill>
              <a:latin typeface="DM Sans"/>
              <a:ea typeface="DM Sans"/>
              <a:cs typeface="DM Sans"/>
              <a:sym typeface="DM Sans"/>
            </a:endParaRPr>
          </a:p>
        </p:txBody>
      </p:sp>
      <p:sp>
        <p:nvSpPr>
          <p:cNvPr id="375" name="Google Shape;375;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ATIVIDADE EM SALA</a:t>
            </a:r>
            <a:endParaRPr>
              <a:latin typeface="DM Sans"/>
              <a:ea typeface="DM Sans"/>
              <a:cs typeface="DM Sans"/>
              <a:sym typeface="DM Sans"/>
            </a:endParaRPr>
          </a:p>
        </p:txBody>
      </p:sp>
      <p:sp>
        <p:nvSpPr>
          <p:cNvPr id="376" name="Google Shape;376;p64"/>
          <p:cNvSpPr txBox="1"/>
          <p:nvPr/>
        </p:nvSpPr>
        <p:spPr>
          <a:xfrm>
            <a:off x="4438175" y="2144875"/>
            <a:ext cx="37770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AutoNum type="arabicPeriod" startAt="4"/>
            </a:pPr>
            <a:r>
              <a:rPr lang="pt-BR" sz="1350">
                <a:solidFill>
                  <a:schemeClr val="dk2"/>
                </a:solidFill>
                <a:latin typeface="DM Sans"/>
                <a:ea typeface="DM Sans"/>
                <a:cs typeface="DM Sans"/>
                <a:sym typeface="DM Sans"/>
              </a:rPr>
              <a:t>Crie uma função primeiro_nome que recebe uma string nome completo e retorna somente o primeiro nome. Em seguida, use a função map para aplicar a função a uma lista de strings: nomes = ['João Carlos', 'Maria Eduarda', 'Ana Rute', 'Ana Clara']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AutoNum type="arabicPeriod" startAt="4"/>
            </a:pPr>
            <a:r>
              <a:rPr lang="pt-BR" sz="1350">
                <a:solidFill>
                  <a:schemeClr val="dk2"/>
                </a:solidFill>
                <a:latin typeface="DM Sans"/>
                <a:ea typeface="DM Sans"/>
                <a:cs typeface="DM Sans"/>
                <a:sym typeface="DM Sans"/>
              </a:rPr>
              <a:t>Escreva uma função que receba uma data no formato dd/mm/aaaa e retorne o dia da semana correspondente (Monday, Tuesday, etc.).</a:t>
            </a:r>
            <a:endParaRPr sz="1350">
              <a:solidFill>
                <a:schemeClr val="dk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387" name="Google Shape;387;p66"/>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6"/>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389" name="Google Shape;389;p66"/>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390" name="Google Shape;390;p66"/>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1" name="Google Shape;391;p66"/>
          <p:cNvCxnSpPr>
            <a:stCxn id="392" idx="6"/>
            <a:endCxn id="387"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93" name="Google Shape;393;p66"/>
          <p:cNvCxnSpPr>
            <a:stCxn id="387" idx="6"/>
            <a:endCxn id="390"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94" name="Google Shape;394;p66"/>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395" name="Google Shape;395;p66"/>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396" name="Google Shape;396;p66"/>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397" name="Google Shape;397;p66"/>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398" name="Google Shape;398;p66"/>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99" name="Google Shape;399;p66"/>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400" name="Google Shape;400;p66"/>
          <p:cNvGrpSpPr/>
          <p:nvPr/>
        </p:nvGrpSpPr>
        <p:grpSpPr>
          <a:xfrm>
            <a:off x="1731113" y="1953850"/>
            <a:ext cx="587100" cy="600300"/>
            <a:chOff x="1731113" y="1953850"/>
            <a:chExt cx="587100" cy="600300"/>
          </a:xfrm>
        </p:grpSpPr>
        <p:sp>
          <p:nvSpPr>
            <p:cNvPr id="392" name="Google Shape;392;p66"/>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6"/>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407" name="Google Shape;407;p67"/>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408" name="Google Shape;408;p67"/>
          <p:cNvGrpSpPr/>
          <p:nvPr/>
        </p:nvGrpSpPr>
        <p:grpSpPr>
          <a:xfrm>
            <a:off x="1527125" y="2646775"/>
            <a:ext cx="3705225" cy="923925"/>
            <a:chOff x="4463725" y="2301200"/>
            <a:chExt cx="3705225" cy="923925"/>
          </a:xfrm>
        </p:grpSpPr>
        <p:pic>
          <p:nvPicPr>
            <p:cNvPr id="409" name="Google Shape;409;p67"/>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410" name="Google Shape;410;p67"/>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411" name="Google Shape;411;p67"/>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412" name="Google Shape;412;p67"/>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413" name="Google Shape;413;p67"/>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68"/>
          <p:cNvGrpSpPr/>
          <p:nvPr/>
        </p:nvGrpSpPr>
        <p:grpSpPr>
          <a:xfrm>
            <a:off x="4202553" y="994238"/>
            <a:ext cx="738900" cy="738974"/>
            <a:chOff x="3137108" y="2467173"/>
            <a:chExt cx="738900" cy="738900"/>
          </a:xfrm>
        </p:grpSpPr>
        <p:sp>
          <p:nvSpPr>
            <p:cNvPr id="419" name="Google Shape;419;p68"/>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6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1" name="Google Shape;421;p68"/>
          <p:cNvSpPr txBox="1"/>
          <p:nvPr/>
        </p:nvSpPr>
        <p:spPr>
          <a:xfrm>
            <a:off x="1461300" y="220861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highlight>
                <a:srgbClr val="EAFF6A"/>
              </a:highlight>
              <a:latin typeface="DM Sans"/>
              <a:ea typeface="DM Sans"/>
              <a:cs typeface="DM Sans"/>
              <a:sym typeface="DM Sans"/>
            </a:endParaRPr>
          </a:p>
        </p:txBody>
      </p:sp>
      <p:sp>
        <p:nvSpPr>
          <p:cNvPr id="422" name="Google Shape;422;p68"/>
          <p:cNvSpPr txBox="1"/>
          <p:nvPr/>
        </p:nvSpPr>
        <p:spPr>
          <a:xfrm>
            <a:off x="987300" y="350162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latin typeface="DM Sans"/>
                <a:ea typeface="DM Sans"/>
                <a:cs typeface="DM Sans"/>
                <a:sym typeface="DM Sans"/>
              </a:rPr>
              <a:t>DESAFIO OBRIGATÓRIO</a:t>
            </a:r>
            <a:endParaRPr sz="2000">
              <a:solidFill>
                <a:schemeClr val="dk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69"/>
          <p:cNvGrpSpPr/>
          <p:nvPr/>
        </p:nvGrpSpPr>
        <p:grpSpPr>
          <a:xfrm>
            <a:off x="472126" y="482986"/>
            <a:ext cx="401518" cy="401518"/>
            <a:chOff x="3137108" y="2467173"/>
            <a:chExt cx="738900" cy="738900"/>
          </a:xfrm>
        </p:grpSpPr>
        <p:sp>
          <p:nvSpPr>
            <p:cNvPr id="428" name="Google Shape;428;p69"/>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6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30" name="Google Shape;430;p69"/>
          <p:cNvSpPr txBox="1"/>
          <p:nvPr/>
        </p:nvSpPr>
        <p:spPr>
          <a:xfrm>
            <a:off x="472125" y="2240550"/>
            <a:ext cx="42618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Descrição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Vamos utilizar a função </a:t>
            </a:r>
            <a:r>
              <a:rPr b="1" lang="pt-BR" sz="1350">
                <a:solidFill>
                  <a:schemeClr val="dk2"/>
                </a:solidFill>
                <a:latin typeface="DM Sans"/>
                <a:ea typeface="DM Sans"/>
                <a:cs typeface="DM Sans"/>
                <a:sym typeface="DM Sans"/>
              </a:rPr>
              <a:t>notification.notify()</a:t>
            </a:r>
            <a:r>
              <a:rPr lang="pt-BR" sz="1350">
                <a:solidFill>
                  <a:schemeClr val="dk2"/>
                </a:solidFill>
                <a:latin typeface="DM Sans"/>
                <a:ea typeface="DM Sans"/>
                <a:cs typeface="DM Sans"/>
                <a:sym typeface="DM Sans"/>
              </a:rPr>
              <a:t> para criar uma função de alerta de falha de carregamento de base de dados (isso será usado no projeto final 😉)</a:t>
            </a:r>
            <a:endParaRPr sz="1350">
              <a:solidFill>
                <a:schemeClr val="dk2"/>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solidFill>
                <a:schemeClr val="dk2"/>
              </a:solidFill>
              <a:latin typeface="DM Sans"/>
              <a:ea typeface="DM Sans"/>
              <a:cs typeface="DM Sans"/>
              <a:sym typeface="DM Sans"/>
            </a:endParaRPr>
          </a:p>
        </p:txBody>
      </p:sp>
      <p:sp>
        <p:nvSpPr>
          <p:cNvPr id="431" name="Google Shape;431;p69"/>
          <p:cNvSpPr txBox="1"/>
          <p:nvPr/>
        </p:nvSpPr>
        <p:spPr>
          <a:xfrm>
            <a:off x="501450" y="899375"/>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latin typeface="DM Sans"/>
              <a:ea typeface="DM Sans"/>
              <a:cs typeface="DM Sans"/>
              <a:sym typeface="DM Sans"/>
            </a:endParaRPr>
          </a:p>
        </p:txBody>
      </p:sp>
      <p:pic>
        <p:nvPicPr>
          <p:cNvPr id="432" name="Google Shape;432;p6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3" name="Google Shape;433;p6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sp>
        <p:nvSpPr>
          <p:cNvPr id="434" name="Google Shape;434;p69"/>
          <p:cNvSpPr txBox="1"/>
          <p:nvPr/>
        </p:nvSpPr>
        <p:spPr>
          <a:xfrm>
            <a:off x="5167425" y="2310575"/>
            <a:ext cx="3000000" cy="22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O código a seguir gera uma janela de alerta:</a:t>
            </a:r>
            <a:endParaRPr sz="1350">
              <a:solidFill>
                <a:schemeClr val="dk2"/>
              </a:solidFill>
              <a:latin typeface="DM Sans"/>
              <a:ea typeface="DM Sans"/>
              <a:cs typeface="DM Sans"/>
              <a:sym typeface="DM Sans"/>
            </a:endParaRPr>
          </a:p>
          <a:p>
            <a:pPr indent="0" lvl="0" marL="457200" rtl="0" algn="l">
              <a:spcBef>
                <a:spcPts val="0"/>
              </a:spcBef>
              <a:spcAft>
                <a:spcPts val="0"/>
              </a:spcAft>
              <a:buNone/>
            </a:pPr>
            <a:r>
              <a:t/>
            </a:r>
            <a:endParaRPr sz="1350">
              <a:solidFill>
                <a:schemeClr val="dk2"/>
              </a:solidFill>
              <a:latin typeface="DM Sans"/>
              <a:ea typeface="DM Sans"/>
              <a:cs typeface="DM Sans"/>
              <a:sym typeface="DM Sans"/>
            </a:endParaRPr>
          </a:p>
          <a:p>
            <a:pPr indent="0" lvl="0" marL="0" rtl="0" algn="l">
              <a:spcBef>
                <a:spcPts val="0"/>
              </a:spcBef>
              <a:spcAft>
                <a:spcPts val="0"/>
              </a:spcAft>
              <a:buNone/>
            </a:pPr>
            <a:r>
              <a:rPr lang="pt-BR" sz="1100">
                <a:solidFill>
                  <a:srgbClr val="888888"/>
                </a:solidFill>
                <a:latin typeface="DM Sans"/>
                <a:ea typeface="DM Sans"/>
                <a:cs typeface="DM Sans"/>
                <a:sym typeface="DM Sans"/>
              </a:rPr>
              <a:t>#!pip install plyer </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b="1" lang="pt-BR" sz="1100">
                <a:solidFill>
                  <a:srgbClr val="008800"/>
                </a:solidFill>
                <a:latin typeface="DM Sans"/>
                <a:ea typeface="DM Sans"/>
                <a:cs typeface="DM Sans"/>
                <a:sym typeface="DM Sans"/>
              </a:rPr>
              <a:t>from</a:t>
            </a:r>
            <a:r>
              <a:rPr lang="pt-BR" sz="1100">
                <a:solidFill>
                  <a:srgbClr val="333333"/>
                </a:solidFill>
                <a:latin typeface="DM Sans"/>
                <a:ea typeface="DM Sans"/>
                <a:cs typeface="DM Sans"/>
                <a:sym typeface="DM Sans"/>
              </a:rPr>
              <a:t> </a:t>
            </a:r>
            <a:r>
              <a:rPr b="1" lang="pt-BR" sz="1100">
                <a:solidFill>
                  <a:srgbClr val="0E84B5"/>
                </a:solidFill>
                <a:latin typeface="DM Sans"/>
                <a:ea typeface="DM Sans"/>
                <a:cs typeface="DM Sans"/>
                <a:sym typeface="DM Sans"/>
              </a:rPr>
              <a:t>plyer</a:t>
            </a:r>
            <a:r>
              <a:rPr lang="pt-BR" sz="1100">
                <a:solidFill>
                  <a:srgbClr val="333333"/>
                </a:solidFill>
                <a:latin typeface="DM Sans"/>
                <a:ea typeface="DM Sans"/>
                <a:cs typeface="DM Sans"/>
                <a:sym typeface="DM Sans"/>
              </a:rPr>
              <a:t> </a:t>
            </a:r>
            <a:r>
              <a:rPr b="1" lang="pt-BR" sz="1100">
                <a:solidFill>
                  <a:srgbClr val="008800"/>
                </a:solidFill>
                <a:latin typeface="DM Sans"/>
                <a:ea typeface="DM Sans"/>
                <a:cs typeface="DM Sans"/>
                <a:sym typeface="DM Sans"/>
              </a:rPr>
              <a:t>import</a:t>
            </a:r>
            <a:r>
              <a:rPr lang="pt-BR" sz="1100">
                <a:solidFill>
                  <a:srgbClr val="333333"/>
                </a:solidFill>
                <a:latin typeface="DM Sans"/>
                <a:ea typeface="DM Sans"/>
                <a:cs typeface="DM Sans"/>
                <a:sym typeface="DM Sans"/>
              </a:rPr>
              <a:t> notification </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notification.notify(</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title=</a:t>
            </a:r>
            <a:r>
              <a:rPr lang="pt-BR" sz="1100">
                <a:solidFill>
                  <a:srgbClr val="333333"/>
                </a:solidFill>
                <a:highlight>
                  <a:srgbClr val="FFF0F0"/>
                </a:highlight>
                <a:latin typeface="DM Sans"/>
                <a:ea typeface="DM Sans"/>
                <a:cs typeface="DM Sans"/>
                <a:sym typeface="DM Sans"/>
              </a:rPr>
              <a:t>'Título da notificação'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message=</a:t>
            </a:r>
            <a:r>
              <a:rPr lang="pt-BR" sz="1100">
                <a:solidFill>
                  <a:srgbClr val="333333"/>
                </a:solidFill>
                <a:highlight>
                  <a:srgbClr val="FFF0F0"/>
                </a:highlight>
                <a:latin typeface="DM Sans"/>
                <a:ea typeface="DM Sans"/>
                <a:cs typeface="DM Sans"/>
                <a:sym typeface="DM Sans"/>
              </a:rPr>
              <a:t>'Mensagem da notificação'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app_name=</a:t>
            </a:r>
            <a:r>
              <a:rPr lang="pt-BR" sz="1100">
                <a:solidFill>
                  <a:srgbClr val="333333"/>
                </a:solidFill>
                <a:highlight>
                  <a:srgbClr val="FFF0F0"/>
                </a:highlight>
                <a:latin typeface="DM Sans"/>
                <a:ea typeface="DM Sans"/>
                <a:cs typeface="DM Sans"/>
                <a:sym typeface="DM Sans"/>
              </a:rPr>
              <a:t>'Nome do aplicativo'</a:t>
            </a:r>
            <a:r>
              <a:rPr lang="pt-BR" sz="1100">
                <a:solidFill>
                  <a:srgbClr val="333333"/>
                </a:solidFill>
                <a:latin typeface="DM Sans"/>
                <a:ea typeface="DM Sans"/>
                <a:cs typeface="DM Sans"/>
                <a:sym typeface="DM Sans"/>
              </a:rPr>
              <a:t>,</a:t>
            </a:r>
            <a:endParaRPr sz="1100">
              <a:solidFill>
                <a:srgbClr val="333333"/>
              </a:solidFill>
              <a:latin typeface="DM Sans"/>
              <a:ea typeface="DM Sans"/>
              <a:cs typeface="DM Sans"/>
              <a:sym typeface="DM Sans"/>
            </a:endParaRPr>
          </a:p>
          <a:p>
            <a:pPr indent="0" lvl="0" marL="0" rtl="0" algn="l">
              <a:spcBef>
                <a:spcPts val="0"/>
              </a:spcBef>
              <a:spcAft>
                <a:spcPts val="0"/>
              </a:spcAft>
              <a:buNone/>
            </a:pPr>
            <a:r>
              <a:rPr lang="pt-BR" sz="1100">
                <a:solidFill>
                  <a:srgbClr val="333333"/>
                </a:solidFill>
                <a:latin typeface="DM Sans"/>
                <a:ea typeface="DM Sans"/>
                <a:cs typeface="DM Sans"/>
                <a:sym typeface="DM Sans"/>
              </a:rPr>
              <a:t>     timeout=</a:t>
            </a:r>
            <a:r>
              <a:rPr b="1" lang="pt-BR" sz="1100">
                <a:solidFill>
                  <a:srgbClr val="0000DD"/>
                </a:solidFill>
                <a:latin typeface="DM Sans"/>
                <a:ea typeface="DM Sans"/>
                <a:cs typeface="DM Sans"/>
                <a:sym typeface="DM Sans"/>
              </a:rPr>
              <a:t>10</a:t>
            </a:r>
            <a:r>
              <a:rPr lang="pt-BR" sz="1100">
                <a:solidFill>
                  <a:srgbClr val="333333"/>
                </a:solidFill>
                <a:latin typeface="DM Sans"/>
                <a:ea typeface="DM Sans"/>
                <a:cs typeface="DM Sans"/>
                <a:sym typeface="DM Sans"/>
              </a:rPr>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70"/>
          <p:cNvGrpSpPr/>
          <p:nvPr/>
        </p:nvGrpSpPr>
        <p:grpSpPr>
          <a:xfrm>
            <a:off x="472126" y="482986"/>
            <a:ext cx="401518" cy="401518"/>
            <a:chOff x="3137108" y="2467173"/>
            <a:chExt cx="738900" cy="738900"/>
          </a:xfrm>
        </p:grpSpPr>
        <p:sp>
          <p:nvSpPr>
            <p:cNvPr id="440" name="Google Shape;440;p70"/>
            <p:cNvSpPr/>
            <p:nvPr/>
          </p:nvSpPr>
          <p:spPr>
            <a:xfrm>
              <a:off x="3137108"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7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42" name="Google Shape;442;p70"/>
          <p:cNvSpPr txBox="1"/>
          <p:nvPr/>
        </p:nvSpPr>
        <p:spPr>
          <a:xfrm>
            <a:off x="472125" y="2053775"/>
            <a:ext cx="4384200" cy="287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A função precisa ter essa definição:</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b="1" sz="1350">
              <a:solidFill>
                <a:schemeClr val="dk1"/>
              </a:solidFill>
              <a:latin typeface="DM Sans"/>
              <a:ea typeface="DM Sans"/>
              <a:cs typeface="DM Sans"/>
              <a:sym typeface="DM Sans"/>
            </a:endParaRPr>
          </a:p>
          <a:p>
            <a:pPr indent="0" lvl="0" marL="0" rtl="0" algn="l">
              <a:lnSpc>
                <a:spcPct val="135714"/>
              </a:lnSpc>
              <a:spcBef>
                <a:spcPts val="0"/>
              </a:spcBef>
              <a:spcAft>
                <a:spcPts val="0"/>
              </a:spcAft>
              <a:buNone/>
            </a:pPr>
            <a:r>
              <a:rPr lang="pt-BR" sz="1350">
                <a:solidFill>
                  <a:srgbClr val="569CD6"/>
                </a:solidFill>
                <a:highlight>
                  <a:srgbClr val="1E1E1E"/>
                </a:highlight>
                <a:latin typeface="DM Sans"/>
                <a:ea typeface="DM Sans"/>
                <a:cs typeface="DM Sans"/>
                <a:sym typeface="DM Sans"/>
              </a:rPr>
              <a:t>def</a:t>
            </a:r>
            <a:r>
              <a:rPr lang="pt-BR" sz="1350">
                <a:solidFill>
                  <a:srgbClr val="D4D4D4"/>
                </a:solidFill>
                <a:highlight>
                  <a:srgbClr val="1E1E1E"/>
                </a:highlight>
                <a:latin typeface="DM Sans"/>
                <a:ea typeface="DM Sans"/>
                <a:cs typeface="DM Sans"/>
                <a:sym typeface="DM Sans"/>
              </a:rPr>
              <a:t> </a:t>
            </a:r>
            <a:r>
              <a:rPr lang="pt-BR" sz="1350">
                <a:solidFill>
                  <a:srgbClr val="DCDCAA"/>
                </a:solidFill>
                <a:highlight>
                  <a:srgbClr val="1E1E1E"/>
                </a:highlight>
                <a:latin typeface="DM Sans"/>
                <a:ea typeface="DM Sans"/>
                <a:cs typeface="DM Sans"/>
                <a:sym typeface="DM Sans"/>
              </a:rPr>
              <a:t>alerta</a:t>
            </a:r>
            <a:r>
              <a:rPr lang="pt-BR" sz="1350">
                <a:solidFill>
                  <a:srgbClr val="D4D4D4"/>
                </a:solidFill>
                <a:highlight>
                  <a:srgbClr val="1E1E1E"/>
                </a:highlight>
                <a:latin typeface="DM Sans"/>
                <a:ea typeface="DM Sans"/>
                <a:cs typeface="DM Sans"/>
                <a:sym typeface="DM Sans"/>
              </a:rPr>
              <a:t>(</a:t>
            </a:r>
            <a:r>
              <a:rPr lang="pt-BR" sz="1350">
                <a:solidFill>
                  <a:srgbClr val="9CDCFE"/>
                </a:solidFill>
                <a:highlight>
                  <a:srgbClr val="1E1E1E"/>
                </a:highlight>
                <a:latin typeface="DM Sans"/>
                <a:ea typeface="DM Sans"/>
                <a:cs typeface="DM Sans"/>
                <a:sym typeface="DM Sans"/>
              </a:rPr>
              <a:t>nivel</a:t>
            </a:r>
            <a:r>
              <a:rPr lang="pt-BR" sz="1350">
                <a:solidFill>
                  <a:srgbClr val="D4D4D4"/>
                </a:solidFill>
                <a:highlight>
                  <a:srgbClr val="1E1E1E"/>
                </a:highlight>
                <a:latin typeface="DM Sans"/>
                <a:ea typeface="DM Sans"/>
                <a:cs typeface="DM Sans"/>
                <a:sym typeface="DM Sans"/>
              </a:rPr>
              <a:t>, </a:t>
            </a:r>
            <a:r>
              <a:rPr lang="pt-BR" sz="1350">
                <a:solidFill>
                  <a:srgbClr val="9CDCFE"/>
                </a:solidFill>
                <a:highlight>
                  <a:srgbClr val="1E1E1E"/>
                </a:highlight>
                <a:latin typeface="DM Sans"/>
                <a:ea typeface="DM Sans"/>
                <a:cs typeface="DM Sans"/>
                <a:sym typeface="DM Sans"/>
              </a:rPr>
              <a:t>base</a:t>
            </a:r>
            <a:r>
              <a:rPr lang="pt-BR" sz="1350">
                <a:solidFill>
                  <a:srgbClr val="D4D4D4"/>
                </a:solidFill>
                <a:highlight>
                  <a:srgbClr val="1E1E1E"/>
                </a:highlight>
                <a:latin typeface="DM Sans"/>
                <a:ea typeface="DM Sans"/>
                <a:cs typeface="DM Sans"/>
                <a:sym typeface="DM Sans"/>
              </a:rPr>
              <a:t>, </a:t>
            </a:r>
            <a:r>
              <a:rPr lang="pt-BR" sz="1350">
                <a:solidFill>
                  <a:srgbClr val="9CDCFE"/>
                </a:solidFill>
                <a:highlight>
                  <a:srgbClr val="1E1E1E"/>
                </a:highlight>
                <a:latin typeface="DM Sans"/>
                <a:ea typeface="DM Sans"/>
                <a:cs typeface="DM Sans"/>
                <a:sym typeface="DM Sans"/>
              </a:rPr>
              <a:t>etapa</a:t>
            </a:r>
            <a:r>
              <a:rPr lang="pt-BR" sz="1350">
                <a:solidFill>
                  <a:srgbClr val="D4D4D4"/>
                </a:solidFill>
                <a:highlight>
                  <a:srgbClr val="1E1E1E"/>
                </a:highlight>
                <a:latin typeface="DM Sans"/>
                <a:ea typeface="DM Sans"/>
                <a:cs typeface="DM Sans"/>
                <a:sym typeface="DM Sans"/>
              </a:rPr>
              <a:t>):</a:t>
            </a:r>
            <a:endParaRPr sz="1350">
              <a:solidFill>
                <a:srgbClr val="D4D4D4"/>
              </a:solidFill>
              <a:highlight>
                <a:srgbClr val="1E1E1E"/>
              </a:highlight>
              <a:latin typeface="DM Sans"/>
              <a:ea typeface="DM Sans"/>
              <a:cs typeface="DM Sans"/>
              <a:sym typeface="DM Sans"/>
            </a:endParaRPr>
          </a:p>
          <a:p>
            <a:pPr indent="0" lvl="0" marL="0" rtl="0" algn="l">
              <a:spcBef>
                <a:spcPts val="0"/>
              </a:spcBef>
              <a:spcAft>
                <a:spcPts val="0"/>
              </a:spcAft>
              <a:buNone/>
            </a:pPr>
            <a:r>
              <a:t/>
            </a:r>
            <a:endParaRPr sz="800">
              <a:solidFill>
                <a:schemeClr val="dk1"/>
              </a:solidFill>
              <a:latin typeface="DM Sans"/>
              <a:ea typeface="DM Sans"/>
              <a:cs typeface="DM Sans"/>
              <a:sym typeface="DM Sans"/>
            </a:endParaRPr>
          </a:p>
          <a:p>
            <a:pPr indent="0" lvl="0" marL="0" rtl="0" algn="l">
              <a:spcBef>
                <a:spcPts val="0"/>
              </a:spcBef>
              <a:spcAft>
                <a:spcPts val="0"/>
              </a:spcAft>
              <a:buNone/>
            </a:pPr>
            <a:r>
              <a:rPr b="1" lang="pt-BR" sz="1350">
                <a:solidFill>
                  <a:schemeClr val="dk1"/>
                </a:solidFill>
                <a:latin typeface="DM Sans"/>
                <a:ea typeface="DM Sans"/>
                <a:cs typeface="DM Sans"/>
                <a:sym typeface="DM Sans"/>
              </a:rPr>
              <a:t>Sendo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Ao chamar a função deverá gerar uma janela de alerta;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Exibir a mensagem “Falha no carregamento da base {base} na etapa {etapa}”;</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Exibir a data atual;</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2"/>
                </a:solidFill>
                <a:latin typeface="DM Sans"/>
                <a:ea typeface="DM Sans"/>
                <a:cs typeface="DM Sans"/>
                <a:sym typeface="DM Sans"/>
              </a:rPr>
              <a:t>O título “Alerta Baixo” quando nivel = 1, “Alerta Médio” quando nivel = 2 e "Alerta Alto” quando nivel = 3.</a:t>
            </a:r>
            <a:endParaRPr sz="1350">
              <a:solidFill>
                <a:schemeClr val="dk1"/>
              </a:solidFill>
              <a:latin typeface="DM Sans"/>
              <a:ea typeface="DM Sans"/>
              <a:cs typeface="DM Sans"/>
              <a:sym typeface="DM Sans"/>
            </a:endParaRPr>
          </a:p>
        </p:txBody>
      </p:sp>
      <p:sp>
        <p:nvSpPr>
          <p:cNvPr id="443" name="Google Shape;443;p70"/>
          <p:cNvSpPr txBox="1"/>
          <p:nvPr/>
        </p:nvSpPr>
        <p:spPr>
          <a:xfrm>
            <a:off x="501450" y="899375"/>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Criando um alerta com notification.notify() </a:t>
            </a:r>
            <a:endParaRPr b="1" sz="4000">
              <a:solidFill>
                <a:schemeClr val="dk1"/>
              </a:solidFill>
              <a:latin typeface="DM Sans"/>
              <a:ea typeface="DM Sans"/>
              <a:cs typeface="DM Sans"/>
              <a:sym typeface="DM Sans"/>
            </a:endParaRPr>
          </a:p>
        </p:txBody>
      </p:sp>
      <p:pic>
        <p:nvPicPr>
          <p:cNvPr id="444" name="Google Shape;444;p7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45" name="Google Shape;445;p7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 OBRIGATÓRIO</a:t>
            </a:r>
            <a:endParaRPr>
              <a:latin typeface="DM Sans"/>
              <a:ea typeface="DM Sans"/>
              <a:cs typeface="DM Sans"/>
              <a:sym typeface="DM Sans"/>
            </a:endParaRPr>
          </a:p>
        </p:txBody>
      </p:sp>
      <p:pic>
        <p:nvPicPr>
          <p:cNvPr id="446" name="Google Shape;446;p70"/>
          <p:cNvPicPr preferRelativeResize="0"/>
          <p:nvPr/>
        </p:nvPicPr>
        <p:blipFill>
          <a:blip r:embed="rId5">
            <a:alphaModFix/>
          </a:blip>
          <a:stretch>
            <a:fillRect/>
          </a:stretch>
        </p:blipFill>
        <p:spPr>
          <a:xfrm>
            <a:off x="5727495" y="2611020"/>
            <a:ext cx="1890100" cy="745650"/>
          </a:xfrm>
          <a:prstGeom prst="rect">
            <a:avLst/>
          </a:prstGeom>
          <a:noFill/>
          <a:ln>
            <a:noFill/>
          </a:ln>
        </p:spPr>
      </p:pic>
      <p:pic>
        <p:nvPicPr>
          <p:cNvPr id="447" name="Google Shape;447;p70"/>
          <p:cNvPicPr preferRelativeResize="0"/>
          <p:nvPr/>
        </p:nvPicPr>
        <p:blipFill>
          <a:blip r:embed="rId6">
            <a:alphaModFix/>
          </a:blip>
          <a:stretch>
            <a:fillRect/>
          </a:stretch>
        </p:blipFill>
        <p:spPr>
          <a:xfrm>
            <a:off x="5727500" y="3522500"/>
            <a:ext cx="2125275" cy="1003975"/>
          </a:xfrm>
          <a:prstGeom prst="rect">
            <a:avLst/>
          </a:prstGeom>
          <a:noFill/>
          <a:ln>
            <a:noFill/>
          </a:ln>
        </p:spPr>
      </p:pic>
      <p:sp>
        <p:nvSpPr>
          <p:cNvPr id="448" name="Google Shape;448;p70"/>
          <p:cNvSpPr txBox="1"/>
          <p:nvPr/>
        </p:nvSpPr>
        <p:spPr>
          <a:xfrm>
            <a:off x="5624475" y="2104050"/>
            <a:ext cx="157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200">
                <a:solidFill>
                  <a:schemeClr val="dk1"/>
                </a:solidFill>
                <a:latin typeface="DM Sans"/>
                <a:ea typeface="DM Sans"/>
                <a:cs typeface="DM Sans"/>
                <a:sym typeface="DM Sans"/>
              </a:rPr>
              <a:t>Como no exemplo:</a:t>
            </a:r>
            <a:endParaRPr b="1" sz="120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454" name="Google Shape;454;p71"/>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Funções (def, lambda, map)</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Data (today, now, date, strftime, timedelta)</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Boas </a:t>
            </a:r>
            <a:r>
              <a:rPr lang="pt-BR" sz="1350">
                <a:solidFill>
                  <a:schemeClr val="lt1"/>
                </a:solidFill>
                <a:latin typeface="DM Sans"/>
                <a:ea typeface="DM Sans"/>
                <a:cs typeface="DM Sans"/>
                <a:sym typeface="DM Sans"/>
              </a:rPr>
              <a:t>práticas de programação </a:t>
            </a:r>
            <a:r>
              <a:rPr lang="pt-BR"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2"/>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Serviços de talento 🚀</a:t>
            </a:r>
            <a:endParaRPr b="1" sz="4000">
              <a:solidFill>
                <a:srgbClr val="EAFF6A"/>
              </a:solidFill>
              <a:latin typeface="DM Sans"/>
              <a:ea typeface="DM Sans"/>
              <a:cs typeface="DM Sans"/>
              <a:sym typeface="DM Sans"/>
            </a:endParaRPr>
          </a:p>
        </p:txBody>
      </p:sp>
      <p:sp>
        <p:nvSpPr>
          <p:cNvPr id="460" name="Google Shape;460;p72"/>
          <p:cNvSpPr txBox="1"/>
          <p:nvPr/>
        </p:nvSpPr>
        <p:spPr>
          <a:xfrm>
            <a:off x="993100" y="1863750"/>
            <a:ext cx="70881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Potencialize sua jornada! Na Coderhouse você pode adquirir </a:t>
            </a:r>
            <a:r>
              <a:rPr b="1" lang="pt-BR" sz="2000">
                <a:solidFill>
                  <a:schemeClr val="dk1"/>
                </a:solidFill>
                <a:highlight>
                  <a:srgbClr val="EAFF6A"/>
                </a:highlight>
                <a:latin typeface="DM Sans"/>
                <a:ea typeface="DM Sans"/>
                <a:cs typeface="DM Sans"/>
                <a:sym typeface="DM Sans"/>
              </a:rPr>
              <a:t>serviços de desenvolvimento profissional</a:t>
            </a:r>
            <a:r>
              <a:rPr b="1" lang="pt-BR" sz="2000">
                <a:solidFill>
                  <a:schemeClr val="dk1"/>
                </a:solidFill>
                <a:latin typeface="DM Sans"/>
                <a:ea typeface="DM Sans"/>
                <a:cs typeface="DM Sans"/>
                <a:sym typeface="DM Sans"/>
              </a:rPr>
              <a:t> </a:t>
            </a:r>
            <a:r>
              <a:rPr b="1" lang="pt-BR" sz="2000">
                <a:solidFill>
                  <a:schemeClr val="lt1"/>
                </a:solidFill>
                <a:latin typeface="DM Sans"/>
                <a:ea typeface="DM Sans"/>
                <a:cs typeface="DM Sans"/>
                <a:sym typeface="DM Sans"/>
              </a:rPr>
              <a:t>com foco em</a:t>
            </a:r>
            <a:r>
              <a:rPr b="1" lang="pt-BR" sz="2000">
                <a:solidFill>
                  <a:srgbClr val="EAFF6A"/>
                </a:solidFill>
                <a:latin typeface="DM Sans"/>
                <a:ea typeface="DM Sans"/>
                <a:cs typeface="DM Sans"/>
                <a:sym typeface="DM Sans"/>
              </a:rPr>
              <a:t> currículo</a:t>
            </a:r>
            <a:r>
              <a:rPr b="1" lang="pt-BR" sz="2000">
                <a:solidFill>
                  <a:schemeClr val="lt1"/>
                </a:solidFill>
                <a:latin typeface="DM Sans"/>
                <a:ea typeface="DM Sans"/>
                <a:cs typeface="DM Sans"/>
                <a:sym typeface="DM Sans"/>
              </a:rPr>
              <a:t>, </a:t>
            </a:r>
            <a:r>
              <a:rPr b="1" lang="pt-BR" sz="2000">
                <a:solidFill>
                  <a:srgbClr val="EAFF6A"/>
                </a:solidFill>
                <a:latin typeface="DM Sans"/>
                <a:ea typeface="DM Sans"/>
                <a:cs typeface="DM Sans"/>
                <a:sym typeface="DM Sans"/>
              </a:rPr>
              <a:t>LinkedIn</a:t>
            </a:r>
            <a:r>
              <a:rPr b="1" lang="pt-BR" sz="2000">
                <a:solidFill>
                  <a:schemeClr val="lt1"/>
                </a:solidFill>
                <a:latin typeface="DM Sans"/>
                <a:ea typeface="DM Sans"/>
                <a:cs typeface="DM Sans"/>
                <a:sym typeface="DM Sans"/>
              </a:rPr>
              <a:t> e </a:t>
            </a:r>
            <a:r>
              <a:rPr b="1" lang="pt-BR" sz="2000">
                <a:solidFill>
                  <a:srgbClr val="EAFF6A"/>
                </a:solidFill>
                <a:latin typeface="DM Sans"/>
                <a:ea typeface="DM Sans"/>
                <a:cs typeface="DM Sans"/>
                <a:sym typeface="DM Sans"/>
              </a:rPr>
              <a:t>entrevistas</a:t>
            </a:r>
            <a:r>
              <a:rPr b="1" lang="pt-BR" sz="2000">
                <a:solidFill>
                  <a:schemeClr val="lt1"/>
                </a:solidFill>
                <a:latin typeface="DM Sans"/>
                <a:ea typeface="DM Sans"/>
                <a:cs typeface="DM Sans"/>
                <a:sym typeface="DM Sans"/>
              </a:rPr>
              <a:t>!</a:t>
            </a:r>
            <a:endParaRPr b="1" sz="2000">
              <a:solidFill>
                <a:srgbClr val="DEFC52"/>
              </a:solidFill>
              <a:latin typeface="Helvetica Neue"/>
              <a:ea typeface="Helvetica Neue"/>
              <a:cs typeface="Helvetica Neue"/>
              <a:sym typeface="Helvetica Neue"/>
            </a:endParaRPr>
          </a:p>
        </p:txBody>
      </p:sp>
      <p:grpSp>
        <p:nvGrpSpPr>
          <p:cNvPr id="461" name="Google Shape;461;p72"/>
          <p:cNvGrpSpPr/>
          <p:nvPr/>
        </p:nvGrpSpPr>
        <p:grpSpPr>
          <a:xfrm>
            <a:off x="2663652" y="3193628"/>
            <a:ext cx="3747002" cy="831791"/>
            <a:chOff x="3283438" y="3408200"/>
            <a:chExt cx="2538275" cy="1036500"/>
          </a:xfrm>
        </p:grpSpPr>
        <p:sp>
          <p:nvSpPr>
            <p:cNvPr id="462" name="Google Shape;462;p72"/>
            <p:cNvSpPr/>
            <p:nvPr/>
          </p:nvSpPr>
          <p:spPr>
            <a:xfrm>
              <a:off x="3314313" y="3408200"/>
              <a:ext cx="2507400" cy="10365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2"/>
            <p:cNvSpPr txBox="1"/>
            <p:nvPr/>
          </p:nvSpPr>
          <p:spPr>
            <a:xfrm>
              <a:off x="3283438" y="3433850"/>
              <a:ext cx="2507400" cy="97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a:t>
              </a:r>
              <a:r>
                <a:rPr lang="pt-BR" sz="1300">
                  <a:solidFill>
                    <a:srgbClr val="EEFF41"/>
                  </a:solidFill>
                  <a:latin typeface="DM Sans"/>
                  <a:ea typeface="DM Sans"/>
                  <a:cs typeface="DM Sans"/>
                  <a:sym typeface="DM Sans"/>
                </a:rPr>
                <a:t> </a:t>
              </a:r>
              <a:r>
                <a:rPr lang="pt-BR" sz="1300">
                  <a:solidFill>
                    <a:srgbClr val="EAFF6A"/>
                  </a:solidFill>
                  <a:latin typeface="DM Sans"/>
                  <a:ea typeface="DM Sans"/>
                  <a:cs typeface="DM Sans"/>
                  <a:sym typeface="DM Sans"/>
                </a:rPr>
                <a:t>⭐ Serviços</a:t>
              </a:r>
              <a:r>
                <a:rPr lang="pt-BR" sz="1300">
                  <a:solidFill>
                    <a:schemeClr val="lt1"/>
                  </a:solidFill>
                  <a:latin typeface="DM Sans"/>
                  <a:ea typeface="DM Sans"/>
                  <a:cs typeface="DM Sans"/>
                  <a:sym typeface="DM Sans"/>
                </a:rPr>
                <a:t>. Agora é só escolher o serviço que deseja adquirir.</a:t>
              </a:r>
              <a:endParaRPr sz="1300">
                <a:solidFill>
                  <a:srgbClr val="EAFF6A"/>
                </a:solidFill>
                <a:latin typeface="DM Sans"/>
                <a:ea typeface="DM Sans"/>
                <a:cs typeface="DM Sans"/>
                <a:sym typeface="DM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7"/>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Revisando</a:t>
            </a:r>
            <a:endParaRPr b="1" sz="4000">
              <a:solidFill>
                <a:srgbClr val="EAFF6A"/>
              </a:solidFill>
              <a:latin typeface="DM Sans"/>
              <a:ea typeface="DM Sans"/>
              <a:cs typeface="DM Sans"/>
              <a:sym typeface="DM Sans"/>
            </a:endParaRPr>
          </a:p>
        </p:txBody>
      </p:sp>
      <p:sp>
        <p:nvSpPr>
          <p:cNvPr id="136" name="Google Shape;136;p37"/>
          <p:cNvSpPr txBox="1"/>
          <p:nvPr/>
        </p:nvSpPr>
        <p:spPr>
          <a:xfrm>
            <a:off x="474450" y="1427725"/>
            <a:ext cx="8195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Tópicos importantes vistos na última aula</a:t>
            </a:r>
            <a:endParaRPr b="1" sz="2000">
              <a:solidFill>
                <a:srgbClr val="DEFC52"/>
              </a:solidFill>
              <a:latin typeface="Helvetica Neue"/>
              <a:ea typeface="Helvetica Neue"/>
              <a:cs typeface="Helvetica Neue"/>
              <a:sym typeface="Helvetica Neue"/>
            </a:endParaRPr>
          </a:p>
        </p:txBody>
      </p:sp>
      <p:pic>
        <p:nvPicPr>
          <p:cNvPr id="137" name="Google Shape;137;p37"/>
          <p:cNvPicPr preferRelativeResize="0"/>
          <p:nvPr/>
        </p:nvPicPr>
        <p:blipFill>
          <a:blip r:embed="rId3">
            <a:alphaModFix/>
          </a:blip>
          <a:stretch>
            <a:fillRect/>
          </a:stretch>
        </p:blipFill>
        <p:spPr>
          <a:xfrm>
            <a:off x="3561725" y="2164225"/>
            <a:ext cx="2020525" cy="2020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3"/>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38"/>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anterior</a:t>
            </a:r>
            <a:endParaRPr sz="4000">
              <a:solidFill>
                <a:schemeClr val="lt1"/>
              </a:solidFill>
              <a:latin typeface="DM Sans"/>
              <a:ea typeface="DM Sans"/>
              <a:cs typeface="DM Sans"/>
              <a:sym typeface="DM Sans"/>
            </a:endParaRPr>
          </a:p>
        </p:txBody>
      </p:sp>
      <p:sp>
        <p:nvSpPr>
          <p:cNvPr id="143" name="Google Shape;143;p38"/>
          <p:cNvSpPr txBox="1"/>
          <p:nvPr/>
        </p:nvSpPr>
        <p:spPr>
          <a:xfrm>
            <a:off x="370675" y="2138750"/>
            <a:ext cx="35721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chemeClr val="accent6"/>
              </a:buClr>
              <a:buSzPts val="1350"/>
              <a:buFont typeface="DM Sans"/>
              <a:buChar char="✓"/>
            </a:pPr>
            <a:r>
              <a:rPr lang="pt-BR" sz="1350">
                <a:solidFill>
                  <a:schemeClr val="lt1"/>
                </a:solidFill>
                <a:latin typeface="DM Sans"/>
                <a:ea typeface="DM Sans"/>
                <a:cs typeface="DM Sans"/>
                <a:sym typeface="DM Sans"/>
              </a:rPr>
              <a:t>Condicionais (IF - ELIF - ELSE)</a:t>
            </a:r>
            <a:endParaRPr sz="1350">
              <a:solidFill>
                <a:schemeClr val="lt1"/>
              </a:solidFill>
              <a:latin typeface="DM Sans"/>
              <a:ea typeface="DM Sans"/>
              <a:cs typeface="DM Sans"/>
              <a:sym typeface="DM Sans"/>
            </a:endParaRPr>
          </a:p>
        </p:txBody>
      </p:sp>
      <p:sp>
        <p:nvSpPr>
          <p:cNvPr id="144" name="Google Shape;144;p38"/>
          <p:cNvSpPr txBox="1"/>
          <p:nvPr/>
        </p:nvSpPr>
        <p:spPr>
          <a:xfrm>
            <a:off x="4268300" y="2138750"/>
            <a:ext cx="27789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Estruturas de Repetição: </a:t>
            </a:r>
            <a:r>
              <a:rPr lang="pt-BR" sz="1350">
                <a:solidFill>
                  <a:schemeClr val="lt1"/>
                </a:solidFill>
                <a:latin typeface="DM Sans"/>
                <a:ea typeface="DM Sans"/>
                <a:cs typeface="DM Sans"/>
                <a:sym typeface="DM Sans"/>
              </a:rPr>
              <a:t>whil</a:t>
            </a:r>
            <a:r>
              <a:rPr lang="pt-BR" sz="1350">
                <a:solidFill>
                  <a:schemeClr val="lt1"/>
                </a:solidFill>
                <a:latin typeface="DM Sans"/>
                <a:ea typeface="DM Sans"/>
                <a:cs typeface="DM Sans"/>
                <a:sym typeface="DM Sans"/>
              </a:rPr>
              <a:t>e e for</a:t>
            </a:r>
            <a:endParaRPr sz="1350">
              <a:solidFill>
                <a:schemeClr val="lt1"/>
              </a:solidFill>
              <a:latin typeface="DM Sans"/>
              <a:ea typeface="DM Sans"/>
              <a:cs typeface="DM Sans"/>
              <a:sym typeface="DM Sans"/>
            </a:endParaRPr>
          </a:p>
        </p:txBody>
      </p:sp>
      <p:pic>
        <p:nvPicPr>
          <p:cNvPr id="145" name="Google Shape;145;p38"/>
          <p:cNvPicPr preferRelativeResize="0"/>
          <p:nvPr/>
        </p:nvPicPr>
        <p:blipFill>
          <a:blip r:embed="rId3">
            <a:alphaModFix/>
          </a:blip>
          <a:stretch>
            <a:fillRect/>
          </a:stretch>
        </p:blipFill>
        <p:spPr>
          <a:xfrm>
            <a:off x="957447" y="2571753"/>
            <a:ext cx="2156174" cy="2448397"/>
          </a:xfrm>
          <a:prstGeom prst="rect">
            <a:avLst/>
          </a:prstGeom>
          <a:noFill/>
          <a:ln>
            <a:noFill/>
          </a:ln>
        </p:spPr>
      </p:pic>
      <p:pic>
        <p:nvPicPr>
          <p:cNvPr id="146" name="Google Shape;146;p38"/>
          <p:cNvPicPr preferRelativeResize="0"/>
          <p:nvPr/>
        </p:nvPicPr>
        <p:blipFill>
          <a:blip r:embed="rId4">
            <a:alphaModFix/>
          </a:blip>
          <a:stretch>
            <a:fillRect/>
          </a:stretch>
        </p:blipFill>
        <p:spPr>
          <a:xfrm>
            <a:off x="6138192" y="2677200"/>
            <a:ext cx="1666308" cy="1469404"/>
          </a:xfrm>
          <a:prstGeom prst="rect">
            <a:avLst/>
          </a:prstGeom>
          <a:noFill/>
          <a:ln>
            <a:noFill/>
          </a:ln>
        </p:spPr>
      </p:pic>
      <p:pic>
        <p:nvPicPr>
          <p:cNvPr id="147" name="Google Shape;147;p38"/>
          <p:cNvPicPr preferRelativeResize="0"/>
          <p:nvPr/>
        </p:nvPicPr>
        <p:blipFill>
          <a:blip r:embed="rId5">
            <a:alphaModFix/>
          </a:blip>
          <a:stretch>
            <a:fillRect/>
          </a:stretch>
        </p:blipFill>
        <p:spPr>
          <a:xfrm>
            <a:off x="4392100" y="2677200"/>
            <a:ext cx="1632349" cy="203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40"/>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158" name="Google Shape;158;p40"/>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159" name="Google Shape;159;p40"/>
          <p:cNvSpPr txBox="1"/>
          <p:nvPr/>
        </p:nvSpPr>
        <p:spPr>
          <a:xfrm>
            <a:off x="2530336" y="14475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Construção</a:t>
            </a:r>
            <a:r>
              <a:rPr b="1" lang="pt-BR" sz="1350">
                <a:solidFill>
                  <a:schemeClr val="lt1"/>
                </a:solidFill>
                <a:latin typeface="DM Sans"/>
                <a:ea typeface="DM Sans"/>
                <a:cs typeface="DM Sans"/>
                <a:sym typeface="DM Sans"/>
              </a:rPr>
              <a:t> </a:t>
            </a:r>
            <a:r>
              <a:rPr lang="pt-BR" sz="1350">
                <a:solidFill>
                  <a:schemeClr val="lt1"/>
                </a:solidFill>
                <a:latin typeface="DM Sans"/>
                <a:ea typeface="DM Sans"/>
                <a:cs typeface="DM Sans"/>
                <a:sym typeface="DM Sans"/>
              </a:rPr>
              <a:t>de funções</a:t>
            </a:r>
            <a:endParaRPr sz="1350">
              <a:solidFill>
                <a:schemeClr val="lt1"/>
              </a:solidFill>
              <a:latin typeface="DM Sans"/>
              <a:ea typeface="DM Sans"/>
              <a:cs typeface="DM Sans"/>
              <a:sym typeface="DM Sans"/>
            </a:endParaRPr>
          </a:p>
        </p:txBody>
      </p:sp>
      <p:pic>
        <p:nvPicPr>
          <p:cNvPr id="160" name="Google Shape;160;p40"/>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61" name="Google Shape;161;p40"/>
          <p:cNvSpPr txBox="1"/>
          <p:nvPr/>
        </p:nvSpPr>
        <p:spPr>
          <a:xfrm>
            <a:off x="2530336" y="21257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Tratamento </a:t>
            </a:r>
            <a:r>
              <a:rPr lang="pt-BR" sz="1350">
                <a:solidFill>
                  <a:schemeClr val="lt1"/>
                </a:solidFill>
                <a:latin typeface="DM Sans"/>
                <a:ea typeface="DM Sans"/>
                <a:cs typeface="DM Sans"/>
                <a:sym typeface="DM Sans"/>
              </a:rPr>
              <a:t>de Datas </a:t>
            </a:r>
            <a:endParaRPr sz="1350">
              <a:solidFill>
                <a:schemeClr val="lt1"/>
              </a:solidFill>
              <a:latin typeface="DM Sans"/>
              <a:ea typeface="DM Sans"/>
              <a:cs typeface="DM Sans"/>
              <a:sym typeface="DM Sans"/>
            </a:endParaRPr>
          </a:p>
        </p:txBody>
      </p:sp>
      <p:pic>
        <p:nvPicPr>
          <p:cNvPr id="162" name="Google Shape;162;p40"/>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63" name="Google Shape;163;p40"/>
          <p:cNvSpPr txBox="1"/>
          <p:nvPr/>
        </p:nvSpPr>
        <p:spPr>
          <a:xfrm>
            <a:off x="2530336" y="2850600"/>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Introdução </a:t>
            </a:r>
            <a:r>
              <a:rPr lang="pt-BR" sz="1350">
                <a:solidFill>
                  <a:schemeClr val="lt1"/>
                </a:solidFill>
                <a:latin typeface="DM Sans"/>
                <a:ea typeface="DM Sans"/>
                <a:cs typeface="DM Sans"/>
                <a:sym typeface="DM Sans"/>
              </a:rPr>
              <a:t>a boas práticas de programação</a:t>
            </a:r>
            <a:endParaRPr sz="1350">
              <a:solidFill>
                <a:schemeClr val="lt1"/>
              </a:solidFill>
              <a:latin typeface="DM Sans"/>
              <a:ea typeface="DM Sans"/>
              <a:cs typeface="DM Sans"/>
              <a:sym typeface="DM Sans"/>
            </a:endParaRPr>
          </a:p>
        </p:txBody>
      </p:sp>
      <p:sp>
        <p:nvSpPr>
          <p:cNvPr id="164" name="Google Shape;164;p40"/>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cxnSp>
        <p:nvCxnSpPr>
          <p:cNvPr id="165" name="Google Shape;165;p40"/>
          <p:cNvCxnSpPr>
            <a:stCxn id="158" idx="2"/>
            <a:endCxn id="16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166" name="Google Shape;166;p40"/>
          <p:cNvCxnSpPr>
            <a:stCxn id="160" idx="2"/>
            <a:endCxn id="162"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41"/>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Funções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42"/>
          <p:cNvSpPr/>
          <p:nvPr/>
        </p:nvSpPr>
        <p:spPr>
          <a:xfrm>
            <a:off x="556950" y="1468725"/>
            <a:ext cx="2147400" cy="189900"/>
          </a:xfrm>
          <a:prstGeom prst="rect">
            <a:avLst/>
          </a:prstGeom>
          <a:solidFill>
            <a:srgbClr val="EAFF6A"/>
          </a:solid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42"/>
          <p:cNvPicPr preferRelativeResize="0"/>
          <p:nvPr/>
        </p:nvPicPr>
        <p:blipFill rotWithShape="1">
          <a:blip r:embed="rId3">
            <a:alphaModFix/>
          </a:blip>
          <a:srcRect b="2619" l="0" r="11582" t="0"/>
          <a:stretch/>
        </p:blipFill>
        <p:spPr>
          <a:xfrm>
            <a:off x="5846400" y="0"/>
            <a:ext cx="3297600" cy="5144399"/>
          </a:xfrm>
          <a:prstGeom prst="rect">
            <a:avLst/>
          </a:prstGeom>
          <a:noFill/>
          <a:ln>
            <a:noFill/>
          </a:ln>
        </p:spPr>
      </p:pic>
      <p:pic>
        <p:nvPicPr>
          <p:cNvPr id="178" name="Google Shape;178;p4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9" name="Google Shape;179;p4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Funções</a:t>
            </a:r>
            <a:endParaRPr b="1" sz="4000">
              <a:solidFill>
                <a:schemeClr val="dk1"/>
              </a:solidFill>
              <a:latin typeface="DM Sans"/>
              <a:ea typeface="DM Sans"/>
              <a:cs typeface="DM Sans"/>
              <a:sym typeface="DM Sans"/>
            </a:endParaRPr>
          </a:p>
        </p:txBody>
      </p:sp>
      <p:sp>
        <p:nvSpPr>
          <p:cNvPr id="180" name="Google Shape;180;p42"/>
          <p:cNvSpPr txBox="1"/>
          <p:nvPr/>
        </p:nvSpPr>
        <p:spPr>
          <a:xfrm>
            <a:off x="457725" y="2290650"/>
            <a:ext cx="4233300" cy="21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highlight>
                  <a:schemeClr val="accent6"/>
                </a:highlight>
                <a:latin typeface="DM Sans"/>
                <a:ea typeface="DM Sans"/>
                <a:cs typeface="DM Sans"/>
                <a:sym typeface="DM Sans"/>
              </a:rPr>
              <a:t>Funções são blocos de código que realizam uma tarefa específica e podem ser chamadas em qualquer lugar do programa</a:t>
            </a:r>
            <a:r>
              <a:rPr lang="pt-BR">
                <a:solidFill>
                  <a:schemeClr val="dk1"/>
                </a:solidFill>
                <a:highlight>
                  <a:schemeClr val="accent6"/>
                </a:highlight>
                <a:latin typeface="DM Sans"/>
                <a:ea typeface="DM Sans"/>
                <a:cs typeface="DM Sans"/>
                <a:sym typeface="DM Sans"/>
              </a:rPr>
              <a:t>.</a:t>
            </a:r>
            <a:r>
              <a:rPr lang="pt-BR">
                <a:solidFill>
                  <a:schemeClr val="dk1"/>
                </a:solidFill>
                <a:latin typeface="DM Sans"/>
                <a:ea typeface="DM Sans"/>
                <a:cs typeface="DM Sans"/>
                <a:sym typeface="DM Sans"/>
              </a:rPr>
              <a:t> Uma função é definida usando a palavra-chave </a:t>
            </a:r>
            <a:r>
              <a:rPr b="1" lang="pt-BR">
                <a:solidFill>
                  <a:schemeClr val="dk1"/>
                </a:solidFill>
                <a:latin typeface="DM Sans"/>
                <a:ea typeface="DM Sans"/>
                <a:cs typeface="DM Sans"/>
                <a:sym typeface="DM Sans"/>
              </a:rPr>
              <a:t>"def" seguida pelo nome da função</a:t>
            </a:r>
            <a:r>
              <a:rPr lang="pt-BR">
                <a:solidFill>
                  <a:schemeClr val="dk1"/>
                </a:solidFill>
                <a:latin typeface="DM Sans"/>
                <a:ea typeface="DM Sans"/>
                <a:cs typeface="DM Sans"/>
                <a:sym typeface="DM Sans"/>
              </a:rPr>
              <a:t>, </a:t>
            </a:r>
            <a:r>
              <a:rPr lang="pt-BR">
                <a:solidFill>
                  <a:schemeClr val="dk1"/>
                </a:solidFill>
                <a:highlight>
                  <a:srgbClr val="EAFF6A"/>
                </a:highlight>
                <a:latin typeface="DM Sans"/>
                <a:ea typeface="DM Sans"/>
                <a:cs typeface="DM Sans"/>
                <a:sym typeface="DM Sans"/>
              </a:rPr>
              <a:t>entre parênteses são colocados os argumentos,</a:t>
            </a:r>
            <a:r>
              <a:rPr lang="pt-BR">
                <a:solidFill>
                  <a:schemeClr val="dk1"/>
                </a:solidFill>
                <a:latin typeface="DM Sans"/>
                <a:ea typeface="DM Sans"/>
                <a:cs typeface="DM Sans"/>
                <a:sym typeface="DM Sans"/>
              </a:rPr>
              <a:t> se houverem, e o bloco de código que realiza a tarefa da função é definido com indentação.</a:t>
            </a:r>
            <a:endParaRPr>
              <a:solidFill>
                <a:schemeClr val="dk1"/>
              </a:solidFill>
              <a:latin typeface="DM Sans"/>
              <a:ea typeface="DM Sans"/>
              <a:cs typeface="DM Sans"/>
              <a:sym typeface="DM Sans"/>
            </a:endParaRPr>
          </a:p>
          <a:p>
            <a:pPr indent="0" lvl="0" marL="0" rtl="0" algn="l">
              <a:lnSpc>
                <a:spcPct val="115000"/>
              </a:lnSpc>
              <a:spcBef>
                <a:spcPts val="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181" name="Google Shape;181;p42"/>
          <p:cNvPicPr preferRelativeResize="0"/>
          <p:nvPr/>
        </p:nvPicPr>
        <p:blipFill>
          <a:blip r:embed="rId5">
            <a:alphaModFix/>
          </a:blip>
          <a:stretch>
            <a:fillRect/>
          </a:stretch>
        </p:blipFill>
        <p:spPr>
          <a:xfrm>
            <a:off x="6219575" y="1384988"/>
            <a:ext cx="2551250" cy="237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